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3"/>
  </p:handoutMasterIdLst>
  <p:sldIdLst>
    <p:sldId id="261" r:id="rId2"/>
    <p:sldId id="258" r:id="rId3"/>
    <p:sldId id="263" r:id="rId4"/>
    <p:sldId id="264" r:id="rId5"/>
    <p:sldId id="267" r:id="rId6"/>
    <p:sldId id="270" r:id="rId7"/>
    <p:sldId id="268" r:id="rId8"/>
    <p:sldId id="269" r:id="rId9"/>
    <p:sldId id="271" r:id="rId10"/>
    <p:sldId id="272" r:id="rId11"/>
    <p:sldId id="273"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BPreplay" panose="02000503000000020004" pitchFamily="50" charset="0"/>
      <p:regular r:id="rId18"/>
      <p:bold r:id="rId19"/>
      <p:italic r:id="rId20"/>
      <p:boldItalic r:id="rId21"/>
    </p:embeddedFont>
    <p:embeddedFont>
      <p:font typeface="HVD Bodedo" panose="02000605000000020003" pitchFamily="2" charset="0"/>
      <p:regular r:id="rId22"/>
    </p:embeddedFont>
    <p:embeddedFont>
      <p:font typeface="Sassoon Infant Rg" panose="02000503030000020003" pitchFamily="50" charset="0"/>
      <p:regular r:id="rId23"/>
      <p:bold r:id="rId24"/>
    </p:embeddedFont>
    <p:embeddedFont>
      <p:font typeface="Sassoon Infant Md" panose="02000603050000020003" pitchFamily="50" charset="0"/>
      <p:regular r:id="rId25"/>
    </p:embeddedFont>
  </p:embeddedFontLst>
  <p:defaultTextStyle>
    <a:defPPr>
      <a:defRPr lang="en-GB"/>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432F"/>
    <a:srgbClr val="049BB4"/>
    <a:srgbClr val="ABE160"/>
    <a:srgbClr val="E3DB3F"/>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1" autoAdjust="0"/>
    <p:restoredTop sz="94660"/>
  </p:normalViewPr>
  <p:slideViewPr>
    <p:cSldViewPr snapToGrid="0" showGuides="1">
      <p:cViewPr varScale="1">
        <p:scale>
          <a:sx n="77" d="100"/>
          <a:sy n="77" d="100"/>
        </p:scale>
        <p:origin x="894" y="78"/>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17C8743-D13C-48F5-B480-6E1075708D88}" type="datetimeFigureOut">
              <a:rPr lang="en-GB"/>
              <a:pPr>
                <a:defRPr/>
              </a:pPr>
              <a:t>23/03/2020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E32F2D1-3164-4387-93FC-903ACBB076D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56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219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21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a:t>Click to edit Master text styles</a:t>
            </a:r>
          </a:p>
        </p:txBody>
      </p:sp>
    </p:spTree>
    <p:extLst>
      <p:ext uri="{BB962C8B-B14F-4D97-AF65-F5344CB8AC3E}">
        <p14:creationId xmlns:p14="http://schemas.microsoft.com/office/powerpoint/2010/main" val="237073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0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87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1" r:id="rId4"/>
    <p:sldLayoutId id="2147483692" r:id="rId5"/>
    <p:sldLayoutId id="214748369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6pPr>
      <a:lvl7pPr marL="9144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7pPr>
      <a:lvl8pPr marL="13716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8pPr>
      <a:lvl9pPr marL="18288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bbc.co.uk/programmes/p003vpd7"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4132707"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latin typeface="BPreplay" panose="02000503000000020004" pitchFamily="50" charset="0"/>
              </a:rPr>
              <a:t>Year One</a:t>
            </a:r>
          </a:p>
        </p:txBody>
      </p:sp>
      <p:sp>
        <p:nvSpPr>
          <p:cNvPr id="4" name="Rectangle 3"/>
          <p:cNvSpPr/>
          <p:nvPr/>
        </p:nvSpPr>
        <p:spPr>
          <a:xfrm>
            <a:off x="0" y="6251575"/>
            <a:ext cx="9144000" cy="611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74" name="TextBox 10"/>
          <p:cNvSpPr txBox="1">
            <a:spLocks noChangeArrowheads="1"/>
          </p:cNvSpPr>
          <p:nvPr/>
        </p:nvSpPr>
        <p:spPr bwMode="auto">
          <a:xfrm>
            <a:off x="2857500" y="6464300"/>
            <a:ext cx="3421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a:solidFill>
                  <a:schemeClr val="bg1"/>
                </a:solidFill>
                <a:latin typeface="BPreplay" panose="02000503000000020004" pitchFamily="50" charset="0"/>
              </a:rPr>
              <a:t>Geography</a:t>
            </a:r>
            <a:r>
              <a:rPr lang="en-GB" altLang="en-US" sz="800">
                <a:solidFill>
                  <a:schemeClr val="bg1"/>
                </a:solidFill>
                <a:latin typeface="BPreplay" panose="02000503000000020004" pitchFamily="50" charset="0"/>
              </a:rPr>
              <a:t> | Year 3 | Rainforests | Protecting the Rainforests| Lesson 6</a:t>
            </a:r>
          </a:p>
        </p:txBody>
      </p:sp>
      <p:sp>
        <p:nvSpPr>
          <p:cNvPr id="7175" name="Text Placeholder 16"/>
          <p:cNvSpPr>
            <a:spLocks noGrp="1"/>
          </p:cNvSpPr>
          <p:nvPr>
            <p:ph type="body" sz="quarter" idx="10"/>
          </p:nvPr>
        </p:nvSpPr>
        <p:spPr>
          <a:xfrm>
            <a:off x="1655763" y="3200400"/>
            <a:ext cx="5832475" cy="542925"/>
          </a:xfrm>
        </p:spPr>
        <p:txBody>
          <a:bodyPr/>
          <a:lstStyle/>
          <a:p>
            <a:pPr eaLnBrk="1" hangingPunct="1"/>
            <a:r>
              <a:rPr lang="en-GB" altLang="en-US"/>
              <a:t>Rainforests</a:t>
            </a:r>
          </a:p>
        </p:txBody>
      </p:sp>
      <p:sp>
        <p:nvSpPr>
          <p:cNvPr id="7176" name="Title 17"/>
          <p:cNvSpPr>
            <a:spLocks noGrp="1"/>
          </p:cNvSpPr>
          <p:nvPr>
            <p:ph type="title"/>
          </p:nvPr>
        </p:nvSpPr>
        <p:spPr>
          <a:xfrm>
            <a:off x="539750" y="2359025"/>
            <a:ext cx="8064500" cy="655638"/>
          </a:xfrm>
        </p:spPr>
        <p:txBody>
          <a:bodyPr/>
          <a:lstStyle/>
          <a:p>
            <a:pPr eaLnBrk="1" hangingPunct="1"/>
            <a:r>
              <a:rPr lang="en-GB" altLang="en-US"/>
              <a:t>Geography</a:t>
            </a:r>
          </a:p>
        </p:txBody>
      </p:sp>
      <p:pic>
        <p:nvPicPr>
          <p:cNvPr id="7177"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6388"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3600" b="1">
                <a:solidFill>
                  <a:schemeClr val="tx1"/>
                </a:solidFill>
                <a:latin typeface="Sassoon Infant Md" panose="02000603050000020003" pitchFamily="50" charset="0"/>
              </a:rPr>
              <a:t>Success Criteria</a:t>
            </a:r>
          </a:p>
        </p:txBody>
      </p:sp>
      <p:sp>
        <p:nvSpPr>
          <p:cNvPr id="16389"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3600" b="1">
                <a:solidFill>
                  <a:schemeClr val="tx1"/>
                </a:solidFill>
                <a:latin typeface="Sassoon Infant Md" panose="02000603050000020003" pitchFamily="50" charset="0"/>
              </a:rPr>
              <a:t>Aim</a:t>
            </a:r>
          </a:p>
        </p:txBody>
      </p:sp>
      <p:sp>
        <p:nvSpPr>
          <p:cNvPr id="16390" name="Content Placeholder 15"/>
          <p:cNvSpPr>
            <a:spLocks noGrp="1"/>
          </p:cNvSpPr>
          <p:nvPr>
            <p:ph idx="1"/>
          </p:nvPr>
        </p:nvSpPr>
        <p:spPr>
          <a:xfrm>
            <a:off x="628650" y="1127125"/>
            <a:ext cx="7886700" cy="1409700"/>
          </a:xfrm>
        </p:spPr>
        <p:txBody>
          <a:bodyPr/>
          <a:lstStyle/>
          <a:p>
            <a:pPr eaLnBrk="1" hangingPunct="1"/>
            <a:r>
              <a:rPr lang="en-GB" altLang="en-US"/>
              <a:t>I can explain the effects humans are having on the rainforests.</a:t>
            </a:r>
          </a:p>
        </p:txBody>
      </p:sp>
      <p:sp>
        <p:nvSpPr>
          <p:cNvPr id="16391" name="Content Placeholder 15"/>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a:t>I can tell you what deforestation means.</a:t>
            </a:r>
          </a:p>
          <a:p>
            <a:pPr eaLnBrk="1" hangingPunct="1"/>
            <a:r>
              <a:rPr lang="en-GB" altLang="en-US"/>
              <a:t>I can tell you why deforestation is happening.</a:t>
            </a:r>
          </a:p>
          <a:p>
            <a:pPr eaLnBrk="1" hangingPunct="1"/>
            <a:r>
              <a:rPr lang="en-GB" altLang="en-US"/>
              <a:t>I can identify positive effects of deforestation.</a:t>
            </a:r>
          </a:p>
          <a:p>
            <a:pPr eaLnBrk="1" hangingPunct="1"/>
            <a:r>
              <a:rPr lang="en-GB" altLang="en-US"/>
              <a:t>I can identify negative effects of deforestation.</a:t>
            </a:r>
          </a:p>
          <a:p>
            <a:pPr eaLnBrk="1" hangingPunct="1"/>
            <a:r>
              <a:rPr lang="en-GB" altLang="en-US"/>
              <a:t>I can tell you some things I can do to help limit the impact of deforestation.</a:t>
            </a:r>
          </a:p>
        </p:txBody>
      </p:sp>
      <p:pic>
        <p:nvPicPr>
          <p:cNvPr id="16392"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96200" y="615950"/>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76250" y="549275"/>
            <a:ext cx="8181975" cy="1325563"/>
          </a:xfrm>
        </p:spPr>
        <p:txBody>
          <a:bodyPr/>
          <a:lstStyle/>
          <a:p>
            <a:pPr eaLnBrk="1" hangingPunct="1"/>
            <a:endParaRPr lang="en-GB" altLang="en-US"/>
          </a:p>
        </p:txBody>
      </p:sp>
      <p:sp>
        <p:nvSpPr>
          <p:cNvPr id="17411" name="Content Placeholder 2"/>
          <p:cNvSpPr>
            <a:spLocks noGrp="1"/>
          </p:cNvSpPr>
          <p:nvPr>
            <p:ph idx="1"/>
          </p:nvPr>
        </p:nvSpPr>
        <p:spPr>
          <a:xfrm>
            <a:off x="481013" y="2014538"/>
            <a:ext cx="8181975" cy="4351337"/>
          </a:xfrm>
        </p:spPr>
        <p:txBody>
          <a:bodyPr/>
          <a:lstStyle/>
          <a:p>
            <a:pPr eaLnBrk="1" hangingPunct="1"/>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194" name="Twinkl Logo"/>
          <p:cNvPicPr>
            <a:picLocks noChangeAspect="1"/>
          </p:cNvPicPr>
          <p:nvPr/>
        </p:nvPicPr>
        <p:blipFill>
          <a:blip r:embed="rId3" cstate="screen">
            <a:grayscl/>
            <a:biLevel thresh="50000"/>
            <a:extLst>
              <a:ext uri="{28A0092B-C50C-407E-A947-70E740481C1C}">
                <a14:useLocalDpi xmlns:a14="http://schemas.microsoft.com/office/drawing/2010/main"/>
              </a:ext>
            </a:extLst>
          </a:blip>
          <a:srcRect/>
          <a:stretch>
            <a:fillRect/>
          </a:stretch>
        </p:blipFill>
        <p:spPr bwMode="auto">
          <a:xfrm>
            <a:off x="4278313" y="57197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3600" b="1">
                <a:solidFill>
                  <a:schemeClr val="tx1"/>
                </a:solidFill>
                <a:latin typeface="Sassoon Infant Md" panose="02000603050000020003" pitchFamily="50"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3600" b="1">
                <a:solidFill>
                  <a:schemeClr val="tx1"/>
                </a:solidFill>
                <a:latin typeface="Sassoon Infant Md" panose="02000603050000020003" pitchFamily="50"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r>
              <a:rPr lang="en-GB" altLang="en-US"/>
              <a:t>I can explain the effects humans are having on the rainforests.</a:t>
            </a:r>
          </a:p>
        </p:txBody>
      </p:sp>
      <p:sp>
        <p:nvSpPr>
          <p:cNvPr id="9223" name="Content Placeholder 15"/>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a:t>I can tell you what deforestation means.</a:t>
            </a:r>
          </a:p>
          <a:p>
            <a:pPr eaLnBrk="1" hangingPunct="1"/>
            <a:r>
              <a:rPr lang="en-GB" altLang="en-US"/>
              <a:t>I can tell you why deforestation is happening.</a:t>
            </a:r>
          </a:p>
          <a:p>
            <a:pPr eaLnBrk="1" hangingPunct="1"/>
            <a:r>
              <a:rPr lang="en-GB" altLang="en-US"/>
              <a:t>I can identify positive effects of deforestation.</a:t>
            </a:r>
          </a:p>
          <a:p>
            <a:pPr eaLnBrk="1" hangingPunct="1"/>
            <a:r>
              <a:rPr lang="en-GB" altLang="en-US"/>
              <a:t>I can identify negative effects of deforestation.</a:t>
            </a:r>
          </a:p>
          <a:p>
            <a:pPr eaLnBrk="1" hangingPunct="1"/>
            <a:r>
              <a:rPr lang="en-GB" altLang="en-US"/>
              <a:t>I can tell you some things I can do to help limit the impact of deforestation.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457200" y="485775"/>
            <a:ext cx="8220075" cy="1595438"/>
          </a:xfrm>
        </p:spPr>
        <p:txBody>
          <a:bodyPr>
            <a:normAutofit fontScale="90000"/>
          </a:bodyPr>
          <a:lstStyle/>
          <a:p>
            <a:pPr algn="ctr" eaLnBrk="1" hangingPunct="1">
              <a:defRPr/>
            </a:pPr>
            <a:r>
              <a:rPr lang="en-GB" altLang="en-US"/>
              <a:t>Why Does the</a:t>
            </a:r>
            <a:br>
              <a:rPr lang="en-GB" altLang="en-US"/>
            </a:br>
            <a:r>
              <a:rPr lang="en-GB" altLang="en-US"/>
              <a:t>Rainforest Need Protecting?</a:t>
            </a:r>
          </a:p>
        </p:txBody>
      </p:sp>
      <p:pic>
        <p:nvPicPr>
          <p:cNvPr id="10243" name="Picture 1"/>
          <p:cNvPicPr>
            <a:picLocks noChangeAspect="1"/>
          </p:cNvPicPr>
          <p:nvPr/>
        </p:nvPicPr>
        <p:blipFill>
          <a:blip r:embed="rId2" cstate="screen">
            <a:extLst>
              <a:ext uri="{28A0092B-C50C-407E-A947-70E740481C1C}">
                <a14:useLocalDpi xmlns:a14="http://schemas.microsoft.com/office/drawing/2010/main"/>
              </a:ext>
            </a:extLst>
          </a:blip>
          <a:srcRect t="2" b="10228"/>
          <a:stretch>
            <a:fillRect/>
          </a:stretch>
        </p:blipFill>
        <p:spPr bwMode="auto">
          <a:xfrm>
            <a:off x="755650" y="1917700"/>
            <a:ext cx="76327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a:hlinkClick r:id="rId3"/>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9050" y="3136900"/>
            <a:ext cx="14859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55650" y="5713413"/>
            <a:ext cx="7632700" cy="379412"/>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500" dirty="0">
                <a:solidFill>
                  <a:schemeClr val="tx1"/>
                </a:solidFill>
              </a:rPr>
              <a:t>Watch this video clip about the rainforest - Why might survival in the rainforest be so hard?</a:t>
            </a:r>
          </a:p>
        </p:txBody>
      </p:sp>
      <p:pic>
        <p:nvPicPr>
          <p:cNvPr id="10246" name="Whole Clas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54063" y="1900238"/>
            <a:ext cx="4376737"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5"/>
          <p:cNvSpPr>
            <a:spLocks noGrp="1"/>
          </p:cNvSpPr>
          <p:nvPr>
            <p:ph type="title"/>
          </p:nvPr>
        </p:nvSpPr>
        <p:spPr>
          <a:xfrm>
            <a:off x="457200" y="485775"/>
            <a:ext cx="8220075" cy="1595438"/>
          </a:xfrm>
        </p:spPr>
        <p:txBody>
          <a:bodyPr>
            <a:normAutofit fontScale="90000"/>
          </a:bodyPr>
          <a:lstStyle/>
          <a:p>
            <a:pPr algn="ctr" eaLnBrk="1" hangingPunct="1">
              <a:defRPr/>
            </a:pPr>
            <a:r>
              <a:rPr lang="en-GB" altLang="en-US"/>
              <a:t>Why Does the</a:t>
            </a:r>
            <a:br>
              <a:rPr lang="en-GB" altLang="en-US"/>
            </a:br>
            <a:r>
              <a:rPr lang="en-GB" altLang="en-US"/>
              <a:t>Rainforest Need Protecting?</a:t>
            </a:r>
          </a:p>
        </p:txBody>
      </p:sp>
      <p:sp>
        <p:nvSpPr>
          <p:cNvPr id="4" name="Rectangle 3"/>
          <p:cNvSpPr/>
          <p:nvPr/>
        </p:nvSpPr>
        <p:spPr>
          <a:xfrm>
            <a:off x="5129213" y="1901825"/>
            <a:ext cx="3259137" cy="2470150"/>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000" dirty="0">
                <a:solidFill>
                  <a:schemeClr val="tx1"/>
                </a:solidFill>
              </a:rPr>
              <a:t>This video shows the rate of deforestation in Bolivia.</a:t>
            </a:r>
          </a:p>
          <a:p>
            <a:pPr eaLnBrk="1" fontAlgn="auto" hangingPunct="1">
              <a:spcBef>
                <a:spcPts val="0"/>
              </a:spcBef>
              <a:spcAft>
                <a:spcPts val="0"/>
              </a:spcAft>
              <a:defRPr/>
            </a:pPr>
            <a:endParaRPr lang="en-GB" sz="2000" dirty="0">
              <a:solidFill>
                <a:schemeClr val="tx1"/>
              </a:solidFill>
            </a:endParaRPr>
          </a:p>
          <a:p>
            <a:pPr eaLnBrk="1" fontAlgn="auto" hangingPunct="1">
              <a:spcBef>
                <a:spcPts val="0"/>
              </a:spcBef>
              <a:spcAft>
                <a:spcPts val="0"/>
              </a:spcAft>
              <a:defRPr/>
            </a:pPr>
            <a:r>
              <a:rPr lang="en-GB" sz="2000" dirty="0">
                <a:solidFill>
                  <a:schemeClr val="tx1"/>
                </a:solidFill>
              </a:rPr>
              <a:t>Why do you think trees are being chopped down? </a:t>
            </a:r>
          </a:p>
        </p:txBody>
      </p:sp>
      <p:pic>
        <p:nvPicPr>
          <p:cNvPr id="11269" name="Picture 6">
            <a:hlinkClick r:id="rId3"/>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65388" y="2659063"/>
            <a:ext cx="9540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40163" y="4449763"/>
            <a:ext cx="1462087" cy="1211262"/>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t>To produce timber to make furniture.</a:t>
            </a:r>
            <a:endParaRPr lang="en-GB" dirty="0"/>
          </a:p>
        </p:txBody>
      </p:sp>
      <p:sp>
        <p:nvSpPr>
          <p:cNvPr id="9" name="Rectangle 8"/>
          <p:cNvSpPr/>
          <p:nvPr/>
        </p:nvSpPr>
        <p:spPr>
          <a:xfrm>
            <a:off x="6927850" y="4449763"/>
            <a:ext cx="1460500" cy="1211262"/>
          </a:xfrm>
          <a:prstGeom prst="rect">
            <a:avLst/>
          </a:prstGeom>
          <a:solidFill>
            <a:srgbClr val="E3DB3F"/>
          </a:solidFill>
          <a:ln>
            <a:solidFill>
              <a:srgbClr val="E3DB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t>To create space for housing.</a:t>
            </a:r>
            <a:endParaRPr lang="en-GB" dirty="0"/>
          </a:p>
        </p:txBody>
      </p:sp>
      <p:sp>
        <p:nvSpPr>
          <p:cNvPr id="10" name="Rectangle 9"/>
          <p:cNvSpPr/>
          <p:nvPr/>
        </p:nvSpPr>
        <p:spPr>
          <a:xfrm>
            <a:off x="5383213" y="4449763"/>
            <a:ext cx="1462087" cy="1211262"/>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t>To produce wood pulp to make paper.</a:t>
            </a:r>
            <a:endParaRPr lang="en-GB" dirty="0"/>
          </a:p>
        </p:txBody>
      </p:sp>
      <p:sp>
        <p:nvSpPr>
          <p:cNvPr id="11" name="Rectangle 10"/>
          <p:cNvSpPr/>
          <p:nvPr/>
        </p:nvSpPr>
        <p:spPr>
          <a:xfrm>
            <a:off x="2297113" y="4449763"/>
            <a:ext cx="1460500" cy="1211262"/>
          </a:xfrm>
          <a:prstGeom prst="rect">
            <a:avLst/>
          </a:prstGeom>
          <a:solidFill>
            <a:srgbClr val="E3DB3F"/>
          </a:solidFill>
          <a:ln>
            <a:solidFill>
              <a:srgbClr val="E3DB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To create fields for growing crops.</a:t>
            </a:r>
          </a:p>
        </p:txBody>
      </p:sp>
      <p:sp>
        <p:nvSpPr>
          <p:cNvPr id="12" name="Rectangle 11"/>
          <p:cNvSpPr/>
          <p:nvPr/>
        </p:nvSpPr>
        <p:spPr>
          <a:xfrm>
            <a:off x="754063" y="4449763"/>
            <a:ext cx="1460500" cy="1211262"/>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t>To create fields for farming cattle.</a:t>
            </a:r>
            <a:endParaRPr lang="en-GB" dirty="0"/>
          </a:p>
        </p:txBody>
      </p:sp>
      <p:pic>
        <p:nvPicPr>
          <p:cNvPr id="11275" name="Whole Clas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239713" y="257175"/>
            <a:ext cx="8220075" cy="1595438"/>
          </a:xfrm>
        </p:spPr>
        <p:txBody>
          <a:bodyPr/>
          <a:lstStyle/>
          <a:p>
            <a:pPr algn="ctr" eaLnBrk="1" hangingPunct="1"/>
            <a:r>
              <a:rPr lang="en-GB" altLang="en-US"/>
              <a:t>Positive or Negative Impact?</a:t>
            </a:r>
          </a:p>
        </p:txBody>
      </p:sp>
      <p:sp>
        <p:nvSpPr>
          <p:cNvPr id="4" name="Rectangle 3"/>
          <p:cNvSpPr/>
          <p:nvPr/>
        </p:nvSpPr>
        <p:spPr>
          <a:xfrm>
            <a:off x="4287838" y="1389063"/>
            <a:ext cx="4100512" cy="3430587"/>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2000" dirty="0">
              <a:solidFill>
                <a:schemeClr val="tx1"/>
              </a:solidFill>
            </a:endParaRPr>
          </a:p>
        </p:txBody>
      </p:sp>
      <p:sp>
        <p:nvSpPr>
          <p:cNvPr id="2" name="Rectangle 1"/>
          <p:cNvSpPr/>
          <p:nvPr/>
        </p:nvSpPr>
        <p:spPr>
          <a:xfrm>
            <a:off x="755650" y="1389063"/>
            <a:ext cx="3441700" cy="768350"/>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t>Work together in your groups.</a:t>
            </a:r>
            <a:endParaRPr lang="en-GB" dirty="0"/>
          </a:p>
        </p:txBody>
      </p:sp>
      <p:sp>
        <p:nvSpPr>
          <p:cNvPr id="13" name="Rectangle 12"/>
          <p:cNvSpPr/>
          <p:nvPr/>
        </p:nvSpPr>
        <p:spPr>
          <a:xfrm>
            <a:off x="755650" y="2270125"/>
            <a:ext cx="3441700" cy="1158875"/>
          </a:xfrm>
          <a:prstGeom prst="rect">
            <a:avLst/>
          </a:prstGeom>
          <a:solidFill>
            <a:srgbClr val="E3DB3F"/>
          </a:solidFill>
          <a:ln>
            <a:solidFill>
              <a:srgbClr val="E3DB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ysClr val="windowText" lastClr="000000"/>
                </a:solidFill>
              </a:rPr>
              <a:t>First, sort out the effects of deforestation into those with positive impacts and those with negative impacts.</a:t>
            </a:r>
          </a:p>
        </p:txBody>
      </p:sp>
      <p:sp>
        <p:nvSpPr>
          <p:cNvPr id="14" name="Rectangle 13"/>
          <p:cNvSpPr/>
          <p:nvPr/>
        </p:nvSpPr>
        <p:spPr>
          <a:xfrm>
            <a:off x="765175" y="3541713"/>
            <a:ext cx="3441700" cy="1277937"/>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t>Next, look at each set. Sort out the ones that you think are most important. Which ones are least important?</a:t>
            </a:r>
            <a:endParaRPr lang="en-GB" dirty="0"/>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5513" y="1524000"/>
            <a:ext cx="2249487" cy="3182938"/>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4363" y="1524000"/>
            <a:ext cx="2251075" cy="3182938"/>
          </a:xfrm>
          <a:prstGeom prst="rect">
            <a:avLst/>
          </a:prstGeom>
          <a:effectLst>
            <a:outerShdw blurRad="63500" sx="102000" sy="102000" algn="ctr" rotWithShape="0">
              <a:prstClr val="black">
                <a:alpha val="40000"/>
              </a:prstClr>
            </a:outerShdw>
          </a:effectLst>
        </p:spPr>
      </p:pic>
      <p:pic>
        <p:nvPicPr>
          <p:cNvPr id="12297" name="Group Work"/>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96200" y="615950"/>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457200" y="241300"/>
            <a:ext cx="8220075" cy="1595438"/>
          </a:xfrm>
        </p:spPr>
        <p:txBody>
          <a:bodyPr/>
          <a:lstStyle/>
          <a:p>
            <a:pPr algn="ctr" eaLnBrk="1" hangingPunct="1"/>
            <a:r>
              <a:rPr lang="en-GB" altLang="en-US"/>
              <a:t>What Did You Decide?</a:t>
            </a:r>
          </a:p>
        </p:txBody>
      </p:sp>
      <p:sp>
        <p:nvSpPr>
          <p:cNvPr id="4" name="Rectangle 3"/>
          <p:cNvSpPr/>
          <p:nvPr/>
        </p:nvSpPr>
        <p:spPr>
          <a:xfrm>
            <a:off x="2341563" y="4851400"/>
            <a:ext cx="1428750" cy="1085850"/>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solidFill>
                  <a:schemeClr val="bg1"/>
                </a:solidFill>
                <a:latin typeface="HVD Bodedo" panose="02000605000000020003" pitchFamily="2" charset="0"/>
              </a:rPr>
              <a:t>Negative</a:t>
            </a:r>
            <a:endParaRPr lang="en-GB" dirty="0">
              <a:solidFill>
                <a:schemeClr val="bg1"/>
              </a:solidFill>
              <a:latin typeface="HVD Bodedo" panose="02000605000000020003" pitchFamily="2" charset="0"/>
            </a:endParaRPr>
          </a:p>
        </p:txBody>
      </p:sp>
      <p:sp>
        <p:nvSpPr>
          <p:cNvPr id="16" name="Rectangle 15"/>
          <p:cNvSpPr/>
          <p:nvPr/>
        </p:nvSpPr>
        <p:spPr>
          <a:xfrm>
            <a:off x="2341563" y="2455863"/>
            <a:ext cx="1428750" cy="1085850"/>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HVD Bodedo" panose="02000605000000020003" pitchFamily="2" charset="0"/>
              </a:rPr>
              <a:t>Negative</a:t>
            </a:r>
          </a:p>
        </p:txBody>
      </p:sp>
      <p:sp>
        <p:nvSpPr>
          <p:cNvPr id="18" name="Rectangle 17"/>
          <p:cNvSpPr/>
          <p:nvPr/>
        </p:nvSpPr>
        <p:spPr>
          <a:xfrm>
            <a:off x="3867150" y="2455863"/>
            <a:ext cx="1427163" cy="108585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latin typeface="HVD Bodedo" panose="02000605000000020003" pitchFamily="2" charset="0"/>
              </a:rPr>
              <a:t>Positive</a:t>
            </a:r>
          </a:p>
        </p:txBody>
      </p:sp>
      <p:sp>
        <p:nvSpPr>
          <p:cNvPr id="19" name="Rectangle 18"/>
          <p:cNvSpPr/>
          <p:nvPr/>
        </p:nvSpPr>
        <p:spPr>
          <a:xfrm>
            <a:off x="6916738" y="2455863"/>
            <a:ext cx="1428750" cy="1085850"/>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solidFill>
                  <a:schemeClr val="bg1"/>
                </a:solidFill>
                <a:latin typeface="HVD Bodedo" panose="02000605000000020003" pitchFamily="2" charset="0"/>
              </a:rPr>
              <a:t>Negative</a:t>
            </a:r>
            <a:endParaRPr lang="en-GB" dirty="0">
              <a:solidFill>
                <a:schemeClr val="bg1"/>
              </a:solidFill>
              <a:latin typeface="HVD Bodedo" panose="02000605000000020003" pitchFamily="2" charset="0"/>
            </a:endParaRPr>
          </a:p>
        </p:txBody>
      </p:sp>
      <p:sp>
        <p:nvSpPr>
          <p:cNvPr id="20" name="Rectangle 19"/>
          <p:cNvSpPr/>
          <p:nvPr/>
        </p:nvSpPr>
        <p:spPr>
          <a:xfrm>
            <a:off x="5391150" y="2455863"/>
            <a:ext cx="1428750" cy="108585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a:latin typeface="HVD Bodedo" panose="02000605000000020003" pitchFamily="2" charset="0"/>
              </a:rPr>
              <a:t>Positive</a:t>
            </a:r>
            <a:endParaRPr lang="en-GB" sz="2000" dirty="0">
              <a:latin typeface="HVD Bodedo" panose="02000605000000020003" pitchFamily="2" charset="0"/>
            </a:endParaRPr>
          </a:p>
        </p:txBody>
      </p:sp>
      <p:sp>
        <p:nvSpPr>
          <p:cNvPr id="21" name="Rectangle 20"/>
          <p:cNvSpPr/>
          <p:nvPr/>
        </p:nvSpPr>
        <p:spPr>
          <a:xfrm>
            <a:off x="3867150" y="3652838"/>
            <a:ext cx="1427163" cy="1085850"/>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solidFill>
                  <a:schemeClr val="bg1"/>
                </a:solidFill>
                <a:latin typeface="HVD Bodedo" panose="02000605000000020003" pitchFamily="2" charset="0"/>
              </a:rPr>
              <a:t>Negative</a:t>
            </a:r>
            <a:endParaRPr lang="en-GB" dirty="0">
              <a:solidFill>
                <a:schemeClr val="bg1"/>
              </a:solidFill>
              <a:latin typeface="HVD Bodedo" panose="02000605000000020003" pitchFamily="2" charset="0"/>
            </a:endParaRPr>
          </a:p>
        </p:txBody>
      </p:sp>
      <p:sp>
        <p:nvSpPr>
          <p:cNvPr id="22" name="Rectangle 21"/>
          <p:cNvSpPr/>
          <p:nvPr/>
        </p:nvSpPr>
        <p:spPr>
          <a:xfrm>
            <a:off x="6916738" y="3652838"/>
            <a:ext cx="1428750" cy="1085850"/>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HVD Bodedo" panose="02000605000000020003" pitchFamily="2" charset="0"/>
              </a:rPr>
              <a:t>Negative</a:t>
            </a:r>
          </a:p>
        </p:txBody>
      </p:sp>
      <p:sp>
        <p:nvSpPr>
          <p:cNvPr id="23" name="Rectangle 22"/>
          <p:cNvSpPr/>
          <p:nvPr/>
        </p:nvSpPr>
        <p:spPr>
          <a:xfrm>
            <a:off x="5391150" y="3652838"/>
            <a:ext cx="1428750" cy="108585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a:latin typeface="HVD Bodedo" panose="02000605000000020003" pitchFamily="2" charset="0"/>
              </a:rPr>
              <a:t>Positive</a:t>
            </a:r>
            <a:endParaRPr lang="en-GB" sz="2000" dirty="0">
              <a:latin typeface="HVD Bodedo" panose="02000605000000020003" pitchFamily="2" charset="0"/>
            </a:endParaRPr>
          </a:p>
        </p:txBody>
      </p:sp>
      <p:sp>
        <p:nvSpPr>
          <p:cNvPr id="24" name="Rectangle 23"/>
          <p:cNvSpPr/>
          <p:nvPr/>
        </p:nvSpPr>
        <p:spPr>
          <a:xfrm>
            <a:off x="3867150" y="4851400"/>
            <a:ext cx="1427163" cy="108585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latin typeface="HVD Bodedo" panose="02000605000000020003" pitchFamily="2" charset="0"/>
              </a:rPr>
              <a:t>Positive</a:t>
            </a:r>
          </a:p>
        </p:txBody>
      </p:sp>
      <p:sp>
        <p:nvSpPr>
          <p:cNvPr id="25" name="Rectangle 24"/>
          <p:cNvSpPr/>
          <p:nvPr/>
        </p:nvSpPr>
        <p:spPr>
          <a:xfrm>
            <a:off x="2360350" y="3654425"/>
            <a:ext cx="1428750" cy="1085850"/>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solidFill>
                  <a:schemeClr val="bg1"/>
                </a:solidFill>
                <a:latin typeface="HVD Bodedo" panose="02000605000000020003" pitchFamily="2" charset="0"/>
              </a:rPr>
              <a:t>Negative</a:t>
            </a:r>
            <a:endParaRPr lang="en-GB" dirty="0">
              <a:solidFill>
                <a:schemeClr val="bg1"/>
              </a:solidFill>
              <a:latin typeface="HVD Bodedo" panose="02000605000000020003" pitchFamily="2" charset="0"/>
            </a:endParaRPr>
          </a:p>
        </p:txBody>
      </p:sp>
      <p:sp>
        <p:nvSpPr>
          <p:cNvPr id="26" name="Rectangle 25"/>
          <p:cNvSpPr/>
          <p:nvPr/>
        </p:nvSpPr>
        <p:spPr>
          <a:xfrm>
            <a:off x="5391150" y="4851400"/>
            <a:ext cx="1428750" cy="1085850"/>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solidFill>
                  <a:schemeClr val="bg1"/>
                </a:solidFill>
                <a:latin typeface="HVD Bodedo" panose="02000605000000020003" pitchFamily="2" charset="0"/>
              </a:rPr>
              <a:t>Negative</a:t>
            </a:r>
            <a:endParaRPr lang="en-GB" dirty="0">
              <a:solidFill>
                <a:schemeClr val="bg1"/>
              </a:solidFill>
              <a:latin typeface="HVD Bodedo" panose="02000605000000020003" pitchFamily="2" charset="0"/>
            </a:endParaRPr>
          </a:p>
        </p:txBody>
      </p:sp>
      <p:sp>
        <p:nvSpPr>
          <p:cNvPr id="27" name="Rectangle 26"/>
          <p:cNvSpPr/>
          <p:nvPr/>
        </p:nvSpPr>
        <p:spPr>
          <a:xfrm>
            <a:off x="815975" y="4851400"/>
            <a:ext cx="1428750" cy="108585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latin typeface="HVD Bodedo" panose="02000605000000020003" pitchFamily="2" charset="0"/>
              </a:rPr>
              <a:t>Positive</a:t>
            </a:r>
          </a:p>
        </p:txBody>
      </p:sp>
      <p:sp>
        <p:nvSpPr>
          <p:cNvPr id="28" name="Rectangle 27"/>
          <p:cNvSpPr/>
          <p:nvPr/>
        </p:nvSpPr>
        <p:spPr>
          <a:xfrm>
            <a:off x="815975" y="2455863"/>
            <a:ext cx="1428750" cy="108585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a:latin typeface="HVD Bodedo" panose="02000605000000020003" pitchFamily="2" charset="0"/>
              </a:rPr>
              <a:t>Positive</a:t>
            </a:r>
            <a:endParaRPr lang="en-GB" sz="2000" dirty="0">
              <a:latin typeface="HVD Bodedo" panose="02000605000000020003" pitchFamily="2" charset="0"/>
            </a:endParaRPr>
          </a:p>
        </p:txBody>
      </p:sp>
      <p:sp>
        <p:nvSpPr>
          <p:cNvPr id="29" name="Rectangle 28"/>
          <p:cNvSpPr/>
          <p:nvPr/>
        </p:nvSpPr>
        <p:spPr>
          <a:xfrm>
            <a:off x="815975" y="3652838"/>
            <a:ext cx="1428750" cy="1085850"/>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HVD Bodedo" panose="02000605000000020003" pitchFamily="2" charset="0"/>
              </a:rPr>
              <a:t>Negative</a:t>
            </a:r>
          </a:p>
        </p:txBody>
      </p:sp>
      <p:sp>
        <p:nvSpPr>
          <p:cNvPr id="30" name="Rectangle 29"/>
          <p:cNvSpPr/>
          <p:nvPr/>
        </p:nvSpPr>
        <p:spPr>
          <a:xfrm>
            <a:off x="2341563" y="4851400"/>
            <a:ext cx="1428750" cy="1085850"/>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15000"/>
              </a:lnSpc>
              <a:spcBef>
                <a:spcPts val="0"/>
              </a:spcBef>
              <a:spcAft>
                <a:spcPts val="0"/>
              </a:spcAft>
              <a:defRPr/>
            </a:pPr>
            <a:r>
              <a:rPr lang="en-GB" sz="1400" dirty="0">
                <a:solidFill>
                  <a:schemeClr val="tx1"/>
                </a:solidFill>
              </a:rPr>
              <a:t>People’s homes may be destroyed.</a:t>
            </a:r>
            <a:endParaRPr lang="en-GB" sz="1400" dirty="0">
              <a:solidFill>
                <a:schemeClr val="tx1"/>
              </a:solidFill>
              <a:latin typeface="Calibri"/>
              <a:ea typeface="Calibri"/>
              <a:cs typeface="Times New Roman"/>
            </a:endParaRPr>
          </a:p>
        </p:txBody>
      </p:sp>
      <p:sp>
        <p:nvSpPr>
          <p:cNvPr id="31" name="Rectangle 30"/>
          <p:cNvSpPr/>
          <p:nvPr/>
        </p:nvSpPr>
        <p:spPr>
          <a:xfrm>
            <a:off x="2341563" y="2455863"/>
            <a:ext cx="1428750" cy="1085850"/>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15000"/>
              </a:lnSpc>
              <a:spcBef>
                <a:spcPts val="0"/>
              </a:spcBef>
              <a:spcAft>
                <a:spcPts val="0"/>
              </a:spcAft>
              <a:defRPr/>
            </a:pPr>
            <a:r>
              <a:rPr lang="en-GB" sz="1200" dirty="0">
                <a:solidFill>
                  <a:schemeClr val="tx1"/>
                </a:solidFill>
              </a:rPr>
              <a:t>Water that would have been taken up by tree roots can cause flooding.</a:t>
            </a:r>
            <a:endParaRPr lang="en-GB" sz="1200" dirty="0">
              <a:solidFill>
                <a:schemeClr val="tx1"/>
              </a:solidFill>
              <a:latin typeface="Calibri"/>
              <a:ea typeface="Calibri"/>
              <a:cs typeface="Times New Roman"/>
            </a:endParaRPr>
          </a:p>
        </p:txBody>
      </p:sp>
      <p:sp>
        <p:nvSpPr>
          <p:cNvPr id="33" name="Rectangle 32"/>
          <p:cNvSpPr/>
          <p:nvPr/>
        </p:nvSpPr>
        <p:spPr>
          <a:xfrm>
            <a:off x="3867150" y="2455863"/>
            <a:ext cx="1427163" cy="1085850"/>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15000"/>
              </a:lnSpc>
              <a:spcBef>
                <a:spcPts val="0"/>
              </a:spcBef>
              <a:spcAft>
                <a:spcPts val="0"/>
              </a:spcAft>
              <a:defRPr/>
            </a:pPr>
            <a:r>
              <a:rPr lang="en-GB" sz="1200" dirty="0"/>
              <a:t>Jobs are created in logging transport and manufacturing products. </a:t>
            </a:r>
            <a:endParaRPr lang="en-GB" sz="1200" dirty="0">
              <a:latin typeface="Calibri"/>
              <a:ea typeface="Calibri"/>
              <a:cs typeface="Times New Roman"/>
            </a:endParaRPr>
          </a:p>
        </p:txBody>
      </p:sp>
      <p:sp>
        <p:nvSpPr>
          <p:cNvPr id="34" name="Rectangle 33"/>
          <p:cNvSpPr/>
          <p:nvPr/>
        </p:nvSpPr>
        <p:spPr>
          <a:xfrm>
            <a:off x="6916738" y="2455863"/>
            <a:ext cx="1428750" cy="1085850"/>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15000"/>
              </a:lnSpc>
              <a:spcBef>
                <a:spcPts val="0"/>
              </a:spcBef>
              <a:spcAft>
                <a:spcPts val="0"/>
              </a:spcAft>
              <a:defRPr/>
            </a:pPr>
            <a:r>
              <a:rPr lang="en-GB" sz="1200" dirty="0"/>
              <a:t>Less CO</a:t>
            </a:r>
            <a:r>
              <a:rPr lang="en-GB" sz="1200" baseline="-25000" dirty="0"/>
              <a:t>2</a:t>
            </a:r>
            <a:r>
              <a:rPr lang="en-GB" sz="1200" dirty="0"/>
              <a:t> is captured by the forests, worsening the effects of global warming.</a:t>
            </a:r>
            <a:endParaRPr lang="en-GB" sz="1200" dirty="0">
              <a:latin typeface="Calibri"/>
              <a:ea typeface="Calibri"/>
              <a:cs typeface="Times New Roman"/>
            </a:endParaRPr>
          </a:p>
        </p:txBody>
      </p:sp>
      <p:sp>
        <p:nvSpPr>
          <p:cNvPr id="35" name="Rectangle 34"/>
          <p:cNvSpPr/>
          <p:nvPr/>
        </p:nvSpPr>
        <p:spPr>
          <a:xfrm>
            <a:off x="5391150" y="2455863"/>
            <a:ext cx="1428750" cy="1085850"/>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tx1"/>
                </a:solidFill>
              </a:rPr>
              <a:t>Land cleared can be used to farm cattle for meat production.</a:t>
            </a:r>
            <a:endParaRPr lang="en-GB" sz="1400" dirty="0">
              <a:solidFill>
                <a:schemeClr val="tx1"/>
              </a:solidFill>
              <a:latin typeface="Calibri"/>
              <a:ea typeface="Calibri"/>
              <a:cs typeface="Times New Roman"/>
            </a:endParaRPr>
          </a:p>
        </p:txBody>
      </p:sp>
      <p:sp>
        <p:nvSpPr>
          <p:cNvPr id="36" name="Rectangle 35"/>
          <p:cNvSpPr/>
          <p:nvPr/>
        </p:nvSpPr>
        <p:spPr>
          <a:xfrm>
            <a:off x="3867150" y="3652838"/>
            <a:ext cx="1427163" cy="1085850"/>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15000"/>
              </a:lnSpc>
              <a:spcBef>
                <a:spcPts val="0"/>
              </a:spcBef>
              <a:spcAft>
                <a:spcPts val="0"/>
              </a:spcAft>
              <a:defRPr/>
            </a:pPr>
            <a:r>
              <a:rPr lang="en-GB" sz="1400" dirty="0">
                <a:solidFill>
                  <a:schemeClr val="tx1"/>
                </a:solidFill>
              </a:rPr>
              <a:t>Plants that may have been useful as medicines could be lost.</a:t>
            </a:r>
            <a:endParaRPr lang="en-GB" sz="1400" dirty="0">
              <a:solidFill>
                <a:schemeClr val="tx1"/>
              </a:solidFill>
              <a:latin typeface="Calibri"/>
              <a:ea typeface="Calibri"/>
              <a:cs typeface="Times New Roman"/>
            </a:endParaRPr>
          </a:p>
        </p:txBody>
      </p:sp>
      <p:sp>
        <p:nvSpPr>
          <p:cNvPr id="37" name="Rectangle 36"/>
          <p:cNvSpPr/>
          <p:nvPr/>
        </p:nvSpPr>
        <p:spPr>
          <a:xfrm>
            <a:off x="6916738" y="3652838"/>
            <a:ext cx="1428750" cy="1085850"/>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15000"/>
              </a:lnSpc>
              <a:spcBef>
                <a:spcPts val="0"/>
              </a:spcBef>
              <a:spcAft>
                <a:spcPts val="0"/>
              </a:spcAft>
              <a:defRPr/>
            </a:pPr>
            <a:r>
              <a:rPr lang="en-GB" sz="1200" dirty="0">
                <a:solidFill>
                  <a:schemeClr val="tx1"/>
                </a:solidFill>
              </a:rPr>
              <a:t>Animals and plants may become extinct through loss of habitat.</a:t>
            </a:r>
            <a:endParaRPr lang="en-GB" sz="1200" dirty="0">
              <a:solidFill>
                <a:schemeClr val="tx1"/>
              </a:solidFill>
              <a:latin typeface="Calibri"/>
              <a:ea typeface="Calibri"/>
              <a:cs typeface="Times New Roman"/>
            </a:endParaRPr>
          </a:p>
        </p:txBody>
      </p:sp>
      <p:sp>
        <p:nvSpPr>
          <p:cNvPr id="38" name="Rectangle 37"/>
          <p:cNvSpPr/>
          <p:nvPr/>
        </p:nvSpPr>
        <p:spPr>
          <a:xfrm>
            <a:off x="5391150" y="3652838"/>
            <a:ext cx="1428750" cy="1085850"/>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Products such as chocolate and coffee can be grown more cheaply on areas of deforested land.</a:t>
            </a:r>
            <a:endParaRPr lang="en-GB" sz="1200" dirty="0">
              <a:latin typeface="Calibri"/>
              <a:ea typeface="Calibri"/>
              <a:cs typeface="Times New Roman"/>
            </a:endParaRPr>
          </a:p>
        </p:txBody>
      </p:sp>
      <p:sp>
        <p:nvSpPr>
          <p:cNvPr id="39" name="Rectangle 38"/>
          <p:cNvSpPr/>
          <p:nvPr/>
        </p:nvSpPr>
        <p:spPr>
          <a:xfrm>
            <a:off x="3867150" y="4851400"/>
            <a:ext cx="1427163" cy="1085850"/>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Selling land raises money for local people.</a:t>
            </a:r>
            <a:endParaRPr lang="en-GB" sz="1400" dirty="0">
              <a:latin typeface="Calibri"/>
              <a:ea typeface="Calibri"/>
              <a:cs typeface="Times New Roman"/>
            </a:endParaRPr>
          </a:p>
        </p:txBody>
      </p:sp>
      <p:sp>
        <p:nvSpPr>
          <p:cNvPr id="40" name="Rectangle 39"/>
          <p:cNvSpPr/>
          <p:nvPr/>
        </p:nvSpPr>
        <p:spPr>
          <a:xfrm>
            <a:off x="2360350" y="3652838"/>
            <a:ext cx="1428750" cy="1085850"/>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15000"/>
              </a:lnSpc>
              <a:spcBef>
                <a:spcPts val="0"/>
              </a:spcBef>
              <a:spcAft>
                <a:spcPts val="0"/>
              </a:spcAft>
              <a:defRPr/>
            </a:pPr>
            <a:r>
              <a:rPr lang="en-GB" sz="1400" dirty="0"/>
              <a:t>Tribes lose their cultural identify.</a:t>
            </a:r>
            <a:endParaRPr lang="en-GB" sz="1400" dirty="0">
              <a:latin typeface="Calibri"/>
              <a:ea typeface="Calibri"/>
              <a:cs typeface="Times New Roman"/>
            </a:endParaRPr>
          </a:p>
        </p:txBody>
      </p:sp>
      <p:sp>
        <p:nvSpPr>
          <p:cNvPr id="41" name="Rectangle 40"/>
          <p:cNvSpPr/>
          <p:nvPr/>
        </p:nvSpPr>
        <p:spPr>
          <a:xfrm>
            <a:off x="5391150" y="4851400"/>
            <a:ext cx="1428750" cy="1085850"/>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15000"/>
              </a:lnSpc>
              <a:spcBef>
                <a:spcPts val="0"/>
              </a:spcBef>
              <a:spcAft>
                <a:spcPts val="0"/>
              </a:spcAft>
              <a:defRPr/>
            </a:pPr>
            <a:r>
              <a:rPr lang="en-GB" sz="1400" dirty="0">
                <a:solidFill>
                  <a:schemeClr val="tx1"/>
                </a:solidFill>
              </a:rPr>
              <a:t>Animal habitats are destroyed. </a:t>
            </a:r>
            <a:endParaRPr lang="en-GB" sz="1400" dirty="0">
              <a:solidFill>
                <a:schemeClr val="tx1"/>
              </a:solidFill>
              <a:latin typeface="Calibri"/>
              <a:ea typeface="Calibri"/>
              <a:cs typeface="Times New Roman"/>
            </a:endParaRPr>
          </a:p>
        </p:txBody>
      </p:sp>
      <p:sp>
        <p:nvSpPr>
          <p:cNvPr id="42" name="Rectangle 41"/>
          <p:cNvSpPr/>
          <p:nvPr/>
        </p:nvSpPr>
        <p:spPr>
          <a:xfrm>
            <a:off x="815975" y="4851400"/>
            <a:ext cx="1428750" cy="1085850"/>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Palm oil grown on deforested land is used in many food and toiletry products.</a:t>
            </a:r>
            <a:endParaRPr lang="en-GB" sz="1200" dirty="0">
              <a:latin typeface="Calibri"/>
              <a:ea typeface="Calibri"/>
              <a:cs typeface="Times New Roman"/>
            </a:endParaRPr>
          </a:p>
        </p:txBody>
      </p:sp>
      <p:sp>
        <p:nvSpPr>
          <p:cNvPr id="43" name="Rectangle 42"/>
          <p:cNvSpPr/>
          <p:nvPr/>
        </p:nvSpPr>
        <p:spPr>
          <a:xfrm>
            <a:off x="815975" y="2455863"/>
            <a:ext cx="1428750" cy="1085850"/>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15000"/>
              </a:lnSpc>
              <a:spcBef>
                <a:spcPts val="0"/>
              </a:spcBef>
              <a:spcAft>
                <a:spcPts val="0"/>
              </a:spcAft>
              <a:defRPr/>
            </a:pPr>
            <a:r>
              <a:rPr lang="en-GB" sz="1200" dirty="0"/>
              <a:t>Wood from the removed trees can be used to make paper and other products.</a:t>
            </a:r>
            <a:endParaRPr lang="en-GB" sz="1200" dirty="0">
              <a:latin typeface="Calibri"/>
              <a:ea typeface="Calibri"/>
              <a:cs typeface="Times New Roman"/>
            </a:endParaRPr>
          </a:p>
        </p:txBody>
      </p:sp>
      <p:sp>
        <p:nvSpPr>
          <p:cNvPr id="44" name="Rectangle 43"/>
          <p:cNvSpPr/>
          <p:nvPr/>
        </p:nvSpPr>
        <p:spPr>
          <a:xfrm>
            <a:off x="815975" y="3652838"/>
            <a:ext cx="1428750" cy="1085850"/>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solidFill>
                  <a:schemeClr val="tx1"/>
                </a:solidFill>
              </a:rPr>
              <a:t>Rain falling on the bare soil causes soil erosion.</a:t>
            </a:r>
            <a:endParaRPr lang="en-GB" sz="1200" dirty="0">
              <a:solidFill>
                <a:schemeClr val="tx1"/>
              </a:solidFill>
              <a:latin typeface="Calibri"/>
              <a:ea typeface="Calibri"/>
              <a:cs typeface="Times New Roman"/>
            </a:endParaRPr>
          </a:p>
        </p:txBody>
      </p:sp>
      <p:sp>
        <p:nvSpPr>
          <p:cNvPr id="45" name="Rectangle 44"/>
          <p:cNvSpPr/>
          <p:nvPr/>
        </p:nvSpPr>
        <p:spPr>
          <a:xfrm>
            <a:off x="815975" y="1335088"/>
            <a:ext cx="7529513" cy="1046162"/>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bg1"/>
                </a:solidFill>
              </a:rPr>
              <a:t>Which effects are positive? Which are negative? How did you choose which were important effects and which were less important? Click on the statements to see which are positive and which are negative.</a:t>
            </a:r>
          </a:p>
        </p:txBody>
      </p:sp>
      <p:pic>
        <p:nvPicPr>
          <p:cNvPr id="13346" name="Whole Clas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31"/>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3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34"/>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entr" presetSubtype="0" fill="hold" grpId="1"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2" restart="whenNotActive" fill="hold" evtFilter="cancelBubble" nodeType="interactiveSeq">
                <p:stCondLst>
                  <p:cond evt="onClick" delay="0">
                    <p:tgtEl>
                      <p:spTgt spid="36"/>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7" restart="whenNotActive" fill="hold" evtFilter="cancelBubble" nodeType="interactiveSeq">
                <p:stCondLst>
                  <p:cond evt="onClick" delay="0">
                    <p:tgtEl>
                      <p:spTgt spid="21"/>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entr" presetSubtype="0" fill="hold" grpId="1" nodeType="click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72" restart="whenNotActive" fill="hold" evtFilter="cancelBubble" nodeType="interactiveSeq">
                <p:stCondLst>
                  <p:cond evt="onClick" delay="0">
                    <p:tgtEl>
                      <p:spTgt spid="38"/>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7" restart="whenNotActive" fill="hold" evtFilter="cancelBubble" nodeType="interactiveSeq">
                <p:stCondLst>
                  <p:cond evt="onClick" delay="0">
                    <p:tgtEl>
                      <p:spTgt spid="23"/>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 presetClass="entr" presetSubtype="0" fill="hold" grpId="1" nodeType="clickEffect">
                                  <p:stCondLst>
                                    <p:cond delay="0"/>
                                  </p:stCondLst>
                                  <p:childTnLst>
                                    <p:set>
                                      <p:cBhvr>
                                        <p:cTn id="81"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7" restart="whenNotActive" fill="hold" evtFilter="cancelBubble" nodeType="interactiveSeq">
                <p:stCondLst>
                  <p:cond evt="onClick" delay="0">
                    <p:tgtEl>
                      <p:spTgt spid="22"/>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 presetClass="entr" presetSubtype="0" fill="hold" grpId="1" nodeType="click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7" restart="whenNotActive" fill="hold" evtFilter="cancelBubble" nodeType="interactiveSeq">
                <p:stCondLst>
                  <p:cond evt="onClick" delay="0">
                    <p:tgtEl>
                      <p:spTgt spid="27"/>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02" restart="whenNotActive" fill="hold" evtFilter="cancelBubble" nodeType="interactiveSeq">
                <p:stCondLst>
                  <p:cond evt="onClick" delay="0">
                    <p:tgtEl>
                      <p:spTgt spid="30"/>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07" restart="whenNotActive" fill="hold" evtFilter="cancelBubble" nodeType="interactiveSeq">
                <p:stCondLst>
                  <p:cond evt="onClick" delay="0">
                    <p:tgtEl>
                      <p:spTgt spid="4"/>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 presetClass="entr" presetSubtype="0" fill="hold" grpId="1" nodeType="clickEffect">
                                  <p:stCondLst>
                                    <p:cond delay="0"/>
                                  </p:stCondLst>
                                  <p:childTnLst>
                                    <p:set>
                                      <p:cBhvr>
                                        <p:cTn id="11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12" restart="whenNotActive" fill="hold" evtFilter="cancelBubble" nodeType="interactiveSeq">
                <p:stCondLst>
                  <p:cond evt="onClick" delay="0">
                    <p:tgtEl>
                      <p:spTgt spid="39"/>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7" restart="whenNotActive" fill="hold" evtFilter="cancelBubble" nodeType="interactiveSeq">
                <p:stCondLst>
                  <p:cond evt="onClick" delay="0">
                    <p:tgtEl>
                      <p:spTgt spid="24"/>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1" presetClass="entr" presetSubtype="0" fill="hold" grpId="1" nodeType="clickEffect">
                                  <p:stCondLst>
                                    <p:cond delay="0"/>
                                  </p:stCondLst>
                                  <p:childTnLst>
                                    <p:set>
                                      <p:cBhvr>
                                        <p:cTn id="121"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22" restart="whenNotActive" fill="hold" evtFilter="cancelBubble" nodeType="interactiveSeq">
                <p:stCondLst>
                  <p:cond evt="onClick" delay="0">
                    <p:tgtEl>
                      <p:spTgt spid="41"/>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27" restart="whenNotActive" fill="hold" evtFilter="cancelBubble" nodeType="interactiveSeq">
                <p:stCondLst>
                  <p:cond evt="onClick" delay="0">
                    <p:tgtEl>
                      <p:spTgt spid="26"/>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1" presetClass="entr" presetSubtype="0" fill="hold" grpId="1" nodeType="clickEffect">
                                  <p:stCondLst>
                                    <p:cond delay="0"/>
                                  </p:stCondLst>
                                  <p:childTnLst>
                                    <p:set>
                                      <p:cBhvr>
                                        <p:cTn id="131"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32" restart="whenNotActive" fill="hold" evtFilter="cancelBubble" nodeType="interactiveSeq">
                <p:stCondLst>
                  <p:cond evt="onClick" delay="0">
                    <p:tgtEl>
                      <p:spTgt spid="40"/>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 presetClass="exit" presetSubtype="0" fill="hold" grpId="0" nodeType="clickEffect">
                                  <p:stCondLst>
                                    <p:cond delay="0"/>
                                  </p:stCondLst>
                                  <p:childTnLst>
                                    <p:set>
                                      <p:cBhvr>
                                        <p:cTn id="136"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37" restart="whenNotActive" fill="hold" evtFilter="cancelBubble" nodeType="interactiveSeq">
                <p:stCondLst>
                  <p:cond evt="onClick" delay="0">
                    <p:tgtEl>
                      <p:spTgt spid="25"/>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 presetClass="entr" presetSubtype="0" fill="hold" grpId="1" nodeType="clickEffect">
                                  <p:stCondLst>
                                    <p:cond delay="0"/>
                                  </p:stCondLst>
                                  <p:childTnLst>
                                    <p:set>
                                      <p:cBhvr>
                                        <p:cTn id="14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30" grpId="0" animBg="1"/>
      <p:bldP spid="30" grpId="1" animBg="1"/>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457200" y="241300"/>
            <a:ext cx="8220075" cy="1595438"/>
          </a:xfrm>
        </p:spPr>
        <p:txBody>
          <a:bodyPr/>
          <a:lstStyle/>
          <a:p>
            <a:pPr algn="ctr" eaLnBrk="1" hangingPunct="1"/>
            <a:r>
              <a:rPr lang="en-GB" altLang="en-US"/>
              <a:t>What Can Be Done?</a:t>
            </a:r>
          </a:p>
        </p:txBody>
      </p:sp>
      <p:grpSp>
        <p:nvGrpSpPr>
          <p:cNvPr id="5" name="Group 4"/>
          <p:cNvGrpSpPr>
            <a:grpSpLocks/>
          </p:cNvGrpSpPr>
          <p:nvPr/>
        </p:nvGrpSpPr>
        <p:grpSpPr bwMode="auto">
          <a:xfrm>
            <a:off x="750888" y="1316038"/>
            <a:ext cx="7643812" cy="3841750"/>
            <a:chOff x="750885" y="1810075"/>
            <a:chExt cx="7643307" cy="3840917"/>
          </a:xfrm>
        </p:grpSpPr>
        <p:sp>
          <p:nvSpPr>
            <p:cNvPr id="54" name="Rectangle 53"/>
            <p:cNvSpPr/>
            <p:nvPr/>
          </p:nvSpPr>
          <p:spPr>
            <a:xfrm>
              <a:off x="750885" y="1810075"/>
              <a:ext cx="7632196" cy="3831394"/>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bg1"/>
                </a:solidFill>
              </a:endParaRPr>
            </a:p>
          </p:txBody>
        </p:sp>
        <p:pic>
          <p:nvPicPr>
            <p:cNvPr id="14382" name="Picture 1"/>
            <p:cNvPicPr>
              <a:picLocks noChangeAspect="1"/>
            </p:cNvPicPr>
            <p:nvPr/>
          </p:nvPicPr>
          <p:blipFill>
            <a:blip r:embed="rId2" cstate="screen">
              <a:extLst>
                <a:ext uri="{28A0092B-C50C-407E-A947-70E740481C1C}">
                  <a14:useLocalDpi xmlns:a14="http://schemas.microsoft.com/office/drawing/2010/main"/>
                </a:ext>
              </a:extLst>
            </a:blip>
            <a:srcRect r="2486" b="12798"/>
            <a:stretch>
              <a:fillRect/>
            </a:stretch>
          </p:blipFill>
          <p:spPr bwMode="auto">
            <a:xfrm>
              <a:off x="3047685" y="1845635"/>
              <a:ext cx="5346507" cy="380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3" name="Rectangle 2"/>
            <p:cNvSpPr>
              <a:spLocks noChangeArrowheads="1"/>
            </p:cNvSpPr>
            <p:nvPr/>
          </p:nvSpPr>
          <p:spPr bwMode="auto">
            <a:xfrm>
              <a:off x="1110362" y="2252759"/>
              <a:ext cx="31141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bg1"/>
                  </a:solidFill>
                </a:rPr>
                <a:t>Always use both sides of paper when writing, drawing, photocopying, etc.</a:t>
              </a:r>
            </a:p>
          </p:txBody>
        </p:sp>
      </p:grpSp>
      <p:grpSp>
        <p:nvGrpSpPr>
          <p:cNvPr id="9" name="Group 8"/>
          <p:cNvGrpSpPr>
            <a:grpSpLocks/>
          </p:cNvGrpSpPr>
          <p:nvPr/>
        </p:nvGrpSpPr>
        <p:grpSpPr bwMode="auto">
          <a:xfrm>
            <a:off x="758825" y="1328738"/>
            <a:ext cx="7632700" cy="3832225"/>
            <a:chOff x="750885" y="1316299"/>
            <a:chExt cx="7632700" cy="3831773"/>
          </a:xfrm>
        </p:grpSpPr>
        <p:sp>
          <p:nvSpPr>
            <p:cNvPr id="7" name="Rectangle 6"/>
            <p:cNvSpPr/>
            <p:nvPr/>
          </p:nvSpPr>
          <p:spPr>
            <a:xfrm>
              <a:off x="750885" y="1316299"/>
              <a:ext cx="7632700" cy="3831773"/>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79" name="Rectangle 54"/>
            <p:cNvSpPr>
              <a:spLocks noChangeArrowheads="1"/>
            </p:cNvSpPr>
            <p:nvPr/>
          </p:nvSpPr>
          <p:spPr bwMode="auto">
            <a:xfrm>
              <a:off x="971953" y="1662525"/>
              <a:ext cx="21719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tx1"/>
                  </a:solidFill>
                </a:rPr>
                <a:t>Use e-books, or a library, rather than buying new books.</a:t>
              </a:r>
            </a:p>
          </p:txBody>
        </p:sp>
        <p:pic>
          <p:nvPicPr>
            <p:cNvPr id="1438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445" y="1555858"/>
              <a:ext cx="5593078" cy="335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a:off x="749300" y="1319213"/>
            <a:ext cx="7632700" cy="3832225"/>
            <a:chOff x="749070" y="1324739"/>
            <a:chExt cx="7632700" cy="3831773"/>
          </a:xfrm>
        </p:grpSpPr>
        <p:sp>
          <p:nvSpPr>
            <p:cNvPr id="57" name="Rectangle 56"/>
            <p:cNvSpPr/>
            <p:nvPr/>
          </p:nvSpPr>
          <p:spPr>
            <a:xfrm>
              <a:off x="749070" y="1324739"/>
              <a:ext cx="7632700" cy="3831773"/>
            </a:xfrm>
            <a:prstGeom prst="rect">
              <a:avLst/>
            </a:prstGeom>
            <a:solidFill>
              <a:srgbClr val="E3DB3F"/>
            </a:solidFill>
            <a:ln>
              <a:solidFill>
                <a:srgbClr val="E3DB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76" name="Rectangle 57"/>
            <p:cNvSpPr>
              <a:spLocks noChangeArrowheads="1"/>
            </p:cNvSpPr>
            <p:nvPr/>
          </p:nvSpPr>
          <p:spPr bwMode="auto">
            <a:xfrm>
              <a:off x="1132855" y="1711746"/>
              <a:ext cx="21719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tx1"/>
                  </a:solidFill>
                </a:rPr>
                <a:t>Buy paper products made from recycled paper.</a:t>
              </a:r>
            </a:p>
          </p:txBody>
        </p:sp>
        <p:pic>
          <p:nvPicPr>
            <p:cNvPr id="14377"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14589" y="1458626"/>
              <a:ext cx="3481291" cy="35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 name="Group 63"/>
          <p:cNvGrpSpPr>
            <a:grpSpLocks/>
          </p:cNvGrpSpPr>
          <p:nvPr/>
        </p:nvGrpSpPr>
        <p:grpSpPr bwMode="auto">
          <a:xfrm>
            <a:off x="762000" y="1062038"/>
            <a:ext cx="7632700" cy="4090987"/>
            <a:chOff x="749243" y="1056033"/>
            <a:chExt cx="7632700" cy="4090249"/>
          </a:xfrm>
        </p:grpSpPr>
        <p:sp>
          <p:nvSpPr>
            <p:cNvPr id="61" name="Rectangle 60"/>
            <p:cNvSpPr/>
            <p:nvPr/>
          </p:nvSpPr>
          <p:spPr>
            <a:xfrm>
              <a:off x="749243" y="1314748"/>
              <a:ext cx="7632700" cy="3831534"/>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72" name="Rectangle 61"/>
            <p:cNvSpPr>
              <a:spLocks noChangeArrowheads="1"/>
            </p:cNvSpPr>
            <p:nvPr/>
          </p:nvSpPr>
          <p:spPr bwMode="auto">
            <a:xfrm>
              <a:off x="1133028" y="1701516"/>
              <a:ext cx="21719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bg1"/>
                  </a:solidFill>
                </a:rPr>
                <a:t>Use pencils until they are stubs!</a:t>
              </a:r>
            </a:p>
          </p:txBody>
        </p:sp>
        <p:pic>
          <p:nvPicPr>
            <p:cNvPr id="14373" name="Picture 1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225360">
              <a:off x="2485525" y="364835"/>
              <a:ext cx="3623811" cy="500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1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40672" y="2861026"/>
              <a:ext cx="2348099" cy="204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 name="Group 71"/>
          <p:cNvGrpSpPr>
            <a:grpSpLocks/>
          </p:cNvGrpSpPr>
          <p:nvPr/>
        </p:nvGrpSpPr>
        <p:grpSpPr bwMode="auto">
          <a:xfrm>
            <a:off x="762000" y="1320800"/>
            <a:ext cx="7632700" cy="3832225"/>
            <a:chOff x="742526" y="1327895"/>
            <a:chExt cx="7632700" cy="3831773"/>
          </a:xfrm>
        </p:grpSpPr>
        <p:sp>
          <p:nvSpPr>
            <p:cNvPr id="66" name="Rectangle 65"/>
            <p:cNvSpPr/>
            <p:nvPr/>
          </p:nvSpPr>
          <p:spPr>
            <a:xfrm>
              <a:off x="742526" y="1327895"/>
              <a:ext cx="7632700" cy="3831773"/>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69" name="Rectangle 66"/>
            <p:cNvSpPr>
              <a:spLocks noChangeArrowheads="1"/>
            </p:cNvSpPr>
            <p:nvPr/>
          </p:nvSpPr>
          <p:spPr bwMode="auto">
            <a:xfrm>
              <a:off x="1056366" y="1558782"/>
              <a:ext cx="19829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rgbClr val="000000"/>
                  </a:solidFill>
                </a:rPr>
                <a:t>Encourage your parents, relatives, and friends to buy furniture and wood that is FCS Certified. </a:t>
              </a:r>
            </a:p>
          </p:txBody>
        </p:sp>
        <p:pic>
          <p:nvPicPr>
            <p:cNvPr id="14370" name="Picture 4" descr="https://upload.wikimedia.org/wikipedia/en/thumb/d/d3/Forest_Stewardship_Council_(logo).svg/855px-Forest_Stewardship_Council_(logo).svg.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51534" y="1493579"/>
              <a:ext cx="2804085" cy="335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Group 73"/>
          <p:cNvGrpSpPr>
            <a:grpSpLocks/>
          </p:cNvGrpSpPr>
          <p:nvPr/>
        </p:nvGrpSpPr>
        <p:grpSpPr bwMode="auto">
          <a:xfrm>
            <a:off x="769938" y="1306513"/>
            <a:ext cx="7632700" cy="3832225"/>
            <a:chOff x="742526" y="1348583"/>
            <a:chExt cx="7632700" cy="3831773"/>
          </a:xfrm>
        </p:grpSpPr>
        <p:sp>
          <p:nvSpPr>
            <p:cNvPr id="76" name="Rectangle 75"/>
            <p:cNvSpPr/>
            <p:nvPr/>
          </p:nvSpPr>
          <p:spPr>
            <a:xfrm>
              <a:off x="742526" y="1348583"/>
              <a:ext cx="7632700" cy="3831773"/>
            </a:xfrm>
            <a:prstGeom prst="rect">
              <a:avLst/>
            </a:prstGeom>
            <a:solidFill>
              <a:srgbClr val="E3DB3F"/>
            </a:solidFill>
            <a:ln>
              <a:solidFill>
                <a:srgbClr val="E3DB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66" name="Rectangle 76"/>
            <p:cNvSpPr>
              <a:spLocks noChangeArrowheads="1"/>
            </p:cNvSpPr>
            <p:nvPr/>
          </p:nvSpPr>
          <p:spPr bwMode="auto">
            <a:xfrm>
              <a:off x="1056366" y="1579470"/>
              <a:ext cx="230021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tx1"/>
                  </a:solidFill>
                </a:rPr>
                <a:t>Instead of eating meat, think of eating other sources of protein such as fish, soy, beans, whole-wheat, </a:t>
              </a:r>
            </a:p>
            <a:p>
              <a:pPr eaLnBrk="1" hangingPunct="1">
                <a:lnSpc>
                  <a:spcPct val="100000"/>
                </a:lnSpc>
                <a:spcBef>
                  <a:spcPct val="0"/>
                </a:spcBef>
                <a:buFontTx/>
                <a:buNone/>
              </a:pPr>
              <a:r>
                <a:rPr lang="en-GB" altLang="en-US" sz="2000">
                  <a:solidFill>
                    <a:schemeClr val="tx1"/>
                  </a:solidFill>
                </a:rPr>
                <a:t>and nuts. </a:t>
              </a:r>
            </a:p>
          </p:txBody>
        </p:sp>
        <p:pic>
          <p:nvPicPr>
            <p:cNvPr id="14367" name="Picture 7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53903" y="1564203"/>
              <a:ext cx="5277355" cy="340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 name="Group 84"/>
          <p:cNvGrpSpPr>
            <a:grpSpLocks/>
          </p:cNvGrpSpPr>
          <p:nvPr/>
        </p:nvGrpSpPr>
        <p:grpSpPr bwMode="auto">
          <a:xfrm>
            <a:off x="765175" y="1328738"/>
            <a:ext cx="7632700" cy="3832225"/>
            <a:chOff x="755650" y="1316299"/>
            <a:chExt cx="7632700" cy="3831773"/>
          </a:xfrm>
        </p:grpSpPr>
        <p:sp>
          <p:nvSpPr>
            <p:cNvPr id="82" name="Rectangle 81"/>
            <p:cNvSpPr/>
            <p:nvPr/>
          </p:nvSpPr>
          <p:spPr>
            <a:xfrm>
              <a:off x="755650" y="1316299"/>
              <a:ext cx="7632700" cy="3831773"/>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62" name="Rectangle 82"/>
            <p:cNvSpPr>
              <a:spLocks noChangeArrowheads="1"/>
            </p:cNvSpPr>
            <p:nvPr/>
          </p:nvSpPr>
          <p:spPr bwMode="auto">
            <a:xfrm>
              <a:off x="1069490" y="1547186"/>
              <a:ext cx="23002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bg1"/>
                  </a:solidFill>
                </a:rPr>
                <a:t>Buy Fairtrade fruits, vegetables, chocolate and coffee.</a:t>
              </a:r>
            </a:p>
          </p:txBody>
        </p:sp>
        <p:pic>
          <p:nvPicPr>
            <p:cNvPr id="14363" name="Picture 7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31415" y="1479790"/>
              <a:ext cx="3507077" cy="350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79"/>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58228" y="3038341"/>
              <a:ext cx="3297663" cy="19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7" name="Group 86"/>
          <p:cNvGrpSpPr>
            <a:grpSpLocks/>
          </p:cNvGrpSpPr>
          <p:nvPr/>
        </p:nvGrpSpPr>
        <p:grpSpPr bwMode="auto">
          <a:xfrm>
            <a:off x="782638" y="1333500"/>
            <a:ext cx="7632700" cy="3830638"/>
            <a:chOff x="782801" y="1344069"/>
            <a:chExt cx="7632700" cy="3831773"/>
          </a:xfrm>
        </p:grpSpPr>
        <p:sp>
          <p:nvSpPr>
            <p:cNvPr id="89" name="Rectangle 88"/>
            <p:cNvSpPr/>
            <p:nvPr/>
          </p:nvSpPr>
          <p:spPr>
            <a:xfrm>
              <a:off x="782801" y="1344069"/>
              <a:ext cx="7632700" cy="3831773"/>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59" name="Rectangle 89"/>
            <p:cNvSpPr>
              <a:spLocks noChangeArrowheads="1"/>
            </p:cNvSpPr>
            <p:nvPr/>
          </p:nvSpPr>
          <p:spPr bwMode="auto">
            <a:xfrm>
              <a:off x="981576" y="1596834"/>
              <a:ext cx="23002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tx1"/>
                  </a:solidFill>
                </a:rPr>
                <a:t>Turn off lights and other electrical items when not in use to save electricity.</a:t>
              </a:r>
            </a:p>
          </p:txBody>
        </p:sp>
        <p:pic>
          <p:nvPicPr>
            <p:cNvPr id="14360" name="Picture 85"/>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524112" y="1464729"/>
              <a:ext cx="4626466" cy="354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 name="Group 93"/>
          <p:cNvGrpSpPr>
            <a:grpSpLocks/>
          </p:cNvGrpSpPr>
          <p:nvPr/>
        </p:nvGrpSpPr>
        <p:grpSpPr bwMode="auto">
          <a:xfrm>
            <a:off x="771525" y="1303338"/>
            <a:ext cx="7639050" cy="3867150"/>
            <a:chOff x="771711" y="1303884"/>
            <a:chExt cx="7638511" cy="3866428"/>
          </a:xfrm>
        </p:grpSpPr>
        <p:sp>
          <p:nvSpPr>
            <p:cNvPr id="96" name="Rectangle 95"/>
            <p:cNvSpPr/>
            <p:nvPr/>
          </p:nvSpPr>
          <p:spPr>
            <a:xfrm>
              <a:off x="771711" y="1303884"/>
              <a:ext cx="7632161" cy="3831510"/>
            </a:xfrm>
            <a:prstGeom prst="rect">
              <a:avLst/>
            </a:prstGeom>
            <a:solidFill>
              <a:srgbClr val="E3DB3F"/>
            </a:solidFill>
            <a:ln>
              <a:solidFill>
                <a:srgbClr val="E3DB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56" name="Rectangle 96"/>
            <p:cNvSpPr>
              <a:spLocks noChangeArrowheads="1"/>
            </p:cNvSpPr>
            <p:nvPr/>
          </p:nvSpPr>
          <p:spPr bwMode="auto">
            <a:xfrm>
              <a:off x="1085895" y="1600891"/>
              <a:ext cx="23002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tx1"/>
                  </a:solidFill>
                </a:rPr>
                <a:t>Turn off the tap when brushing your teeth to save water.  </a:t>
              </a:r>
            </a:p>
          </p:txBody>
        </p:sp>
        <p:pic>
          <p:nvPicPr>
            <p:cNvPr id="14357" name="Picture 9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75671" y="1396140"/>
              <a:ext cx="4034551" cy="377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Rectangle 98"/>
          <p:cNvSpPr/>
          <p:nvPr/>
        </p:nvSpPr>
        <p:spPr>
          <a:xfrm>
            <a:off x="8388350" y="914400"/>
            <a:ext cx="573088"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 name="Rectangle 101"/>
          <p:cNvSpPr/>
          <p:nvPr/>
        </p:nvSpPr>
        <p:spPr>
          <a:xfrm>
            <a:off x="247650" y="914400"/>
            <a:ext cx="517525"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9"/>
          <p:cNvSpPr/>
          <p:nvPr/>
        </p:nvSpPr>
        <p:spPr>
          <a:xfrm>
            <a:off x="758825" y="5229225"/>
            <a:ext cx="3770313" cy="828675"/>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What effect would adopting </a:t>
            </a:r>
          </a:p>
          <a:p>
            <a:pPr algn="ctr" eaLnBrk="1" fontAlgn="auto" hangingPunct="1">
              <a:spcBef>
                <a:spcPts val="0"/>
              </a:spcBef>
              <a:spcAft>
                <a:spcPts val="0"/>
              </a:spcAft>
              <a:defRPr/>
            </a:pPr>
            <a:r>
              <a:rPr lang="en-GB" dirty="0"/>
              <a:t>each idea have?</a:t>
            </a:r>
          </a:p>
        </p:txBody>
      </p:sp>
      <p:sp>
        <p:nvSpPr>
          <p:cNvPr id="45" name="Rectangle 44"/>
          <p:cNvSpPr/>
          <p:nvPr/>
        </p:nvSpPr>
        <p:spPr>
          <a:xfrm>
            <a:off x="4619625" y="5233988"/>
            <a:ext cx="3768725" cy="828675"/>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Which negative impact would it </a:t>
            </a:r>
          </a:p>
          <a:p>
            <a:pPr algn="ctr" eaLnBrk="1" fontAlgn="auto" hangingPunct="1">
              <a:spcBef>
                <a:spcPts val="0"/>
              </a:spcBef>
              <a:spcAft>
                <a:spcPts val="0"/>
              </a:spcAft>
              <a:defRPr/>
            </a:pPr>
            <a:r>
              <a:rPr lang="en-GB" dirty="0"/>
              <a:t>help to limit? </a:t>
            </a:r>
          </a:p>
        </p:txBody>
      </p:sp>
      <p:sp>
        <p:nvSpPr>
          <p:cNvPr id="14" name="Rectangle 13"/>
          <p:cNvSpPr/>
          <p:nvPr/>
        </p:nvSpPr>
        <p:spPr>
          <a:xfrm>
            <a:off x="330200" y="6057900"/>
            <a:ext cx="8501063" cy="67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353" name="Picture 15"/>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Whole Class"/>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0-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8" fill="hold" nodeType="click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0-ppt_w/2"/>
                                          </p:val>
                                        </p:tav>
                                      </p:tavLst>
                                    </p:anim>
                                    <p:anim calcmode="lin" valueType="num">
                                      <p:cBhvr additive="base">
                                        <p:cTn id="23" dur="500"/>
                                        <p:tgtEl>
                                          <p:spTgt spid="9"/>
                                        </p:tgtEl>
                                        <p:attrNameLst>
                                          <p:attrName>ppt_y</p:attrName>
                                        </p:attrNameLst>
                                      </p:cBhvr>
                                      <p:tavLst>
                                        <p:tav tm="0">
                                          <p:val>
                                            <p:strVal val="ppt_y"/>
                                          </p:val>
                                        </p:tav>
                                        <p:tav tm="100000">
                                          <p:val>
                                            <p:strVal val="ppt_y"/>
                                          </p:val>
                                        </p:tav>
                                      </p:tavLst>
                                    </p:anim>
                                    <p:set>
                                      <p:cBhvr>
                                        <p:cTn id="24" dur="1" fill="hold">
                                          <p:stCondLst>
                                            <p:cond delay="499"/>
                                          </p:stCondLst>
                                        </p:cTn>
                                        <p:tgtEl>
                                          <p:spTgt spid="9"/>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8" fill="hold" nodeType="clickEffect">
                                  <p:stCondLst>
                                    <p:cond delay="0"/>
                                  </p:stCondLst>
                                  <p:childTnLst>
                                    <p:anim calcmode="lin" valueType="num">
                                      <p:cBhvr additive="base">
                                        <p:cTn id="32" dur="500"/>
                                        <p:tgtEl>
                                          <p:spTgt spid="12"/>
                                        </p:tgtEl>
                                        <p:attrNameLst>
                                          <p:attrName>ppt_x</p:attrName>
                                        </p:attrNameLst>
                                      </p:cBhvr>
                                      <p:tavLst>
                                        <p:tav tm="0">
                                          <p:val>
                                            <p:strVal val="ppt_x"/>
                                          </p:val>
                                        </p:tav>
                                        <p:tav tm="100000">
                                          <p:val>
                                            <p:strVal val="0-ppt_w/2"/>
                                          </p:val>
                                        </p:tav>
                                      </p:tavLst>
                                    </p:anim>
                                    <p:anim calcmode="lin" valueType="num">
                                      <p:cBhvr additive="base">
                                        <p:cTn id="33" dur="500"/>
                                        <p:tgtEl>
                                          <p:spTgt spid="12"/>
                                        </p:tgtEl>
                                        <p:attrNameLst>
                                          <p:attrName>ppt_y</p:attrName>
                                        </p:attrNameLst>
                                      </p:cBhvr>
                                      <p:tavLst>
                                        <p:tav tm="0">
                                          <p:val>
                                            <p:strVal val="ppt_y"/>
                                          </p:val>
                                        </p:tav>
                                        <p:tav tm="100000">
                                          <p:val>
                                            <p:strVal val="ppt_y"/>
                                          </p:val>
                                        </p:tav>
                                      </p:tavLst>
                                    </p:anim>
                                    <p:set>
                                      <p:cBhvr>
                                        <p:cTn id="34" dur="1" fill="hold">
                                          <p:stCondLst>
                                            <p:cond delay="499"/>
                                          </p:stCondLst>
                                        </p:cTn>
                                        <p:tgtEl>
                                          <p:spTgt spid="12"/>
                                        </p:tgtEl>
                                        <p:attrNameLst>
                                          <p:attrName>style.visibility</p:attrName>
                                        </p:attrNameLst>
                                      </p:cBhvr>
                                      <p:to>
                                        <p:strVal val="hidden"/>
                                      </p:to>
                                    </p:set>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1+#ppt_w/2"/>
                                          </p:val>
                                        </p:tav>
                                        <p:tav tm="100000">
                                          <p:val>
                                            <p:strVal val="#ppt_x"/>
                                          </p:val>
                                        </p:tav>
                                      </p:tavLst>
                                    </p:anim>
                                    <p:anim calcmode="lin" valueType="num">
                                      <p:cBhvr additive="base">
                                        <p:cTn id="3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8" fill="hold" nodeType="clickEffect">
                                  <p:stCondLst>
                                    <p:cond delay="0"/>
                                  </p:stCondLst>
                                  <p:childTnLst>
                                    <p:anim calcmode="lin" valueType="num">
                                      <p:cBhvr additive="base">
                                        <p:cTn id="42" dur="500"/>
                                        <p:tgtEl>
                                          <p:spTgt spid="64"/>
                                        </p:tgtEl>
                                        <p:attrNameLst>
                                          <p:attrName>ppt_x</p:attrName>
                                        </p:attrNameLst>
                                      </p:cBhvr>
                                      <p:tavLst>
                                        <p:tav tm="0">
                                          <p:val>
                                            <p:strVal val="ppt_x"/>
                                          </p:val>
                                        </p:tav>
                                        <p:tav tm="100000">
                                          <p:val>
                                            <p:strVal val="0-ppt_w/2"/>
                                          </p:val>
                                        </p:tav>
                                      </p:tavLst>
                                    </p:anim>
                                    <p:anim calcmode="lin" valueType="num">
                                      <p:cBhvr additive="base">
                                        <p:cTn id="43" dur="500"/>
                                        <p:tgtEl>
                                          <p:spTgt spid="64"/>
                                        </p:tgtEl>
                                        <p:attrNameLst>
                                          <p:attrName>ppt_y</p:attrName>
                                        </p:attrNameLst>
                                      </p:cBhvr>
                                      <p:tavLst>
                                        <p:tav tm="0">
                                          <p:val>
                                            <p:strVal val="ppt_y"/>
                                          </p:val>
                                        </p:tav>
                                        <p:tav tm="100000">
                                          <p:val>
                                            <p:strVal val="ppt_y"/>
                                          </p:val>
                                        </p:tav>
                                      </p:tavLst>
                                    </p:anim>
                                    <p:set>
                                      <p:cBhvr>
                                        <p:cTn id="44" dur="1" fill="hold">
                                          <p:stCondLst>
                                            <p:cond delay="499"/>
                                          </p:stCondLst>
                                        </p:cTn>
                                        <p:tgtEl>
                                          <p:spTgt spid="64"/>
                                        </p:tgtEl>
                                        <p:attrNameLst>
                                          <p:attrName>style.visibility</p:attrName>
                                        </p:attrNameLst>
                                      </p:cBhvr>
                                      <p:to>
                                        <p:strVal val="hidden"/>
                                      </p:to>
                                    </p:set>
                                  </p:childTnLst>
                                </p:cTn>
                              </p:par>
                              <p:par>
                                <p:cTn id="45" presetID="2" presetClass="entr" presetSubtype="2"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1+#ppt_w/2"/>
                                          </p:val>
                                        </p:tav>
                                        <p:tav tm="100000">
                                          <p:val>
                                            <p:strVal val="#ppt_x"/>
                                          </p:val>
                                        </p:tav>
                                      </p:tavLst>
                                    </p:anim>
                                    <p:anim calcmode="lin" valueType="num">
                                      <p:cBhvr additive="base">
                                        <p:cTn id="48"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8" fill="hold" nodeType="clickEffect">
                                  <p:stCondLst>
                                    <p:cond delay="0"/>
                                  </p:stCondLst>
                                  <p:childTnLst>
                                    <p:anim calcmode="lin" valueType="num">
                                      <p:cBhvr additive="base">
                                        <p:cTn id="52" dur="500"/>
                                        <p:tgtEl>
                                          <p:spTgt spid="72"/>
                                        </p:tgtEl>
                                        <p:attrNameLst>
                                          <p:attrName>ppt_x</p:attrName>
                                        </p:attrNameLst>
                                      </p:cBhvr>
                                      <p:tavLst>
                                        <p:tav tm="0">
                                          <p:val>
                                            <p:strVal val="ppt_x"/>
                                          </p:val>
                                        </p:tav>
                                        <p:tav tm="100000">
                                          <p:val>
                                            <p:strVal val="0-ppt_w/2"/>
                                          </p:val>
                                        </p:tav>
                                      </p:tavLst>
                                    </p:anim>
                                    <p:anim calcmode="lin" valueType="num">
                                      <p:cBhvr additive="base">
                                        <p:cTn id="53" dur="500"/>
                                        <p:tgtEl>
                                          <p:spTgt spid="72"/>
                                        </p:tgtEl>
                                        <p:attrNameLst>
                                          <p:attrName>ppt_y</p:attrName>
                                        </p:attrNameLst>
                                      </p:cBhvr>
                                      <p:tavLst>
                                        <p:tav tm="0">
                                          <p:val>
                                            <p:strVal val="ppt_y"/>
                                          </p:val>
                                        </p:tav>
                                        <p:tav tm="100000">
                                          <p:val>
                                            <p:strVal val="ppt_y"/>
                                          </p:val>
                                        </p:tav>
                                      </p:tavLst>
                                    </p:anim>
                                    <p:set>
                                      <p:cBhvr>
                                        <p:cTn id="54" dur="1" fill="hold">
                                          <p:stCondLst>
                                            <p:cond delay="499"/>
                                          </p:stCondLst>
                                        </p:cTn>
                                        <p:tgtEl>
                                          <p:spTgt spid="72"/>
                                        </p:tgtEl>
                                        <p:attrNameLst>
                                          <p:attrName>style.visibility</p:attrName>
                                        </p:attrNameLst>
                                      </p:cBhvr>
                                      <p:to>
                                        <p:strVal val="hidden"/>
                                      </p:to>
                                    </p:set>
                                  </p:childTnLst>
                                </p:cTn>
                              </p:par>
                              <p:par>
                                <p:cTn id="55" presetID="2" presetClass="entr" presetSubtype="2"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additive="base">
                                        <p:cTn id="57" dur="500" fill="hold"/>
                                        <p:tgtEl>
                                          <p:spTgt spid="74"/>
                                        </p:tgtEl>
                                        <p:attrNameLst>
                                          <p:attrName>ppt_x</p:attrName>
                                        </p:attrNameLst>
                                      </p:cBhvr>
                                      <p:tavLst>
                                        <p:tav tm="0">
                                          <p:val>
                                            <p:strVal val="1+#ppt_w/2"/>
                                          </p:val>
                                        </p:tav>
                                        <p:tav tm="100000">
                                          <p:val>
                                            <p:strVal val="#ppt_x"/>
                                          </p:val>
                                        </p:tav>
                                      </p:tavLst>
                                    </p:anim>
                                    <p:anim calcmode="lin" valueType="num">
                                      <p:cBhvr additive="base">
                                        <p:cTn id="5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xit" presetSubtype="8" fill="hold" nodeType="clickEffect">
                                  <p:stCondLst>
                                    <p:cond delay="0"/>
                                  </p:stCondLst>
                                  <p:childTnLst>
                                    <p:anim calcmode="lin" valueType="num">
                                      <p:cBhvr additive="base">
                                        <p:cTn id="62" dur="500"/>
                                        <p:tgtEl>
                                          <p:spTgt spid="74"/>
                                        </p:tgtEl>
                                        <p:attrNameLst>
                                          <p:attrName>ppt_x</p:attrName>
                                        </p:attrNameLst>
                                      </p:cBhvr>
                                      <p:tavLst>
                                        <p:tav tm="0">
                                          <p:val>
                                            <p:strVal val="ppt_x"/>
                                          </p:val>
                                        </p:tav>
                                        <p:tav tm="100000">
                                          <p:val>
                                            <p:strVal val="0-ppt_w/2"/>
                                          </p:val>
                                        </p:tav>
                                      </p:tavLst>
                                    </p:anim>
                                    <p:anim calcmode="lin" valueType="num">
                                      <p:cBhvr additive="base">
                                        <p:cTn id="63" dur="500"/>
                                        <p:tgtEl>
                                          <p:spTgt spid="74"/>
                                        </p:tgtEl>
                                        <p:attrNameLst>
                                          <p:attrName>ppt_y</p:attrName>
                                        </p:attrNameLst>
                                      </p:cBhvr>
                                      <p:tavLst>
                                        <p:tav tm="0">
                                          <p:val>
                                            <p:strVal val="ppt_y"/>
                                          </p:val>
                                        </p:tav>
                                        <p:tav tm="100000">
                                          <p:val>
                                            <p:strVal val="ppt_y"/>
                                          </p:val>
                                        </p:tav>
                                      </p:tavLst>
                                    </p:anim>
                                    <p:set>
                                      <p:cBhvr>
                                        <p:cTn id="64" dur="1" fill="hold">
                                          <p:stCondLst>
                                            <p:cond delay="499"/>
                                          </p:stCondLst>
                                        </p:cTn>
                                        <p:tgtEl>
                                          <p:spTgt spid="74"/>
                                        </p:tgtEl>
                                        <p:attrNameLst>
                                          <p:attrName>style.visibility</p:attrName>
                                        </p:attrNameLst>
                                      </p:cBhvr>
                                      <p:to>
                                        <p:strVal val="hidden"/>
                                      </p:to>
                                    </p:set>
                                  </p:childTnLst>
                                </p:cTn>
                              </p:par>
                              <p:par>
                                <p:cTn id="65" presetID="2" presetClass="entr" presetSubtype="2"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 calcmode="lin" valueType="num">
                                      <p:cBhvr additive="base">
                                        <p:cTn id="67" dur="500" fill="hold"/>
                                        <p:tgtEl>
                                          <p:spTgt spid="85"/>
                                        </p:tgtEl>
                                        <p:attrNameLst>
                                          <p:attrName>ppt_x</p:attrName>
                                        </p:attrNameLst>
                                      </p:cBhvr>
                                      <p:tavLst>
                                        <p:tav tm="0">
                                          <p:val>
                                            <p:strVal val="1+#ppt_w/2"/>
                                          </p:val>
                                        </p:tav>
                                        <p:tav tm="100000">
                                          <p:val>
                                            <p:strVal val="#ppt_x"/>
                                          </p:val>
                                        </p:tav>
                                      </p:tavLst>
                                    </p:anim>
                                    <p:anim calcmode="lin" valueType="num">
                                      <p:cBhvr additive="base">
                                        <p:cTn id="68"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xit" presetSubtype="8" fill="hold" nodeType="clickEffect">
                                  <p:stCondLst>
                                    <p:cond delay="0"/>
                                  </p:stCondLst>
                                  <p:childTnLst>
                                    <p:anim calcmode="lin" valueType="num">
                                      <p:cBhvr additive="base">
                                        <p:cTn id="72" dur="500"/>
                                        <p:tgtEl>
                                          <p:spTgt spid="85"/>
                                        </p:tgtEl>
                                        <p:attrNameLst>
                                          <p:attrName>ppt_x</p:attrName>
                                        </p:attrNameLst>
                                      </p:cBhvr>
                                      <p:tavLst>
                                        <p:tav tm="0">
                                          <p:val>
                                            <p:strVal val="ppt_x"/>
                                          </p:val>
                                        </p:tav>
                                        <p:tav tm="100000">
                                          <p:val>
                                            <p:strVal val="0-ppt_w/2"/>
                                          </p:val>
                                        </p:tav>
                                      </p:tavLst>
                                    </p:anim>
                                    <p:anim calcmode="lin" valueType="num">
                                      <p:cBhvr additive="base">
                                        <p:cTn id="73" dur="500"/>
                                        <p:tgtEl>
                                          <p:spTgt spid="85"/>
                                        </p:tgtEl>
                                        <p:attrNameLst>
                                          <p:attrName>ppt_y</p:attrName>
                                        </p:attrNameLst>
                                      </p:cBhvr>
                                      <p:tavLst>
                                        <p:tav tm="0">
                                          <p:val>
                                            <p:strVal val="ppt_y"/>
                                          </p:val>
                                        </p:tav>
                                        <p:tav tm="100000">
                                          <p:val>
                                            <p:strVal val="ppt_y"/>
                                          </p:val>
                                        </p:tav>
                                      </p:tavLst>
                                    </p:anim>
                                    <p:set>
                                      <p:cBhvr>
                                        <p:cTn id="74" dur="1" fill="hold">
                                          <p:stCondLst>
                                            <p:cond delay="499"/>
                                          </p:stCondLst>
                                        </p:cTn>
                                        <p:tgtEl>
                                          <p:spTgt spid="85"/>
                                        </p:tgtEl>
                                        <p:attrNameLst>
                                          <p:attrName>style.visibility</p:attrName>
                                        </p:attrNameLst>
                                      </p:cBhvr>
                                      <p:to>
                                        <p:strVal val="hidden"/>
                                      </p:to>
                                    </p:set>
                                  </p:childTnLst>
                                </p:cTn>
                              </p:par>
                              <p:par>
                                <p:cTn id="75" presetID="2" presetClass="entr" presetSubtype="2" fill="hold" nodeType="with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fill="hold"/>
                                        <p:tgtEl>
                                          <p:spTgt spid="87"/>
                                        </p:tgtEl>
                                        <p:attrNameLst>
                                          <p:attrName>ppt_x</p:attrName>
                                        </p:attrNameLst>
                                      </p:cBhvr>
                                      <p:tavLst>
                                        <p:tav tm="0">
                                          <p:val>
                                            <p:strVal val="1+#ppt_w/2"/>
                                          </p:val>
                                        </p:tav>
                                        <p:tav tm="100000">
                                          <p:val>
                                            <p:strVal val="#ppt_x"/>
                                          </p:val>
                                        </p:tav>
                                      </p:tavLst>
                                    </p:anim>
                                    <p:anim calcmode="lin" valueType="num">
                                      <p:cBhvr additive="base">
                                        <p:cTn id="78"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xit" presetSubtype="8" fill="hold" nodeType="clickEffect">
                                  <p:stCondLst>
                                    <p:cond delay="0"/>
                                  </p:stCondLst>
                                  <p:childTnLst>
                                    <p:anim calcmode="lin" valueType="num">
                                      <p:cBhvr additive="base">
                                        <p:cTn id="82" dur="500"/>
                                        <p:tgtEl>
                                          <p:spTgt spid="87"/>
                                        </p:tgtEl>
                                        <p:attrNameLst>
                                          <p:attrName>ppt_x</p:attrName>
                                        </p:attrNameLst>
                                      </p:cBhvr>
                                      <p:tavLst>
                                        <p:tav tm="0">
                                          <p:val>
                                            <p:strVal val="ppt_x"/>
                                          </p:val>
                                        </p:tav>
                                        <p:tav tm="100000">
                                          <p:val>
                                            <p:strVal val="0-ppt_w/2"/>
                                          </p:val>
                                        </p:tav>
                                      </p:tavLst>
                                    </p:anim>
                                    <p:anim calcmode="lin" valueType="num">
                                      <p:cBhvr additive="base">
                                        <p:cTn id="83" dur="500"/>
                                        <p:tgtEl>
                                          <p:spTgt spid="87"/>
                                        </p:tgtEl>
                                        <p:attrNameLst>
                                          <p:attrName>ppt_y</p:attrName>
                                        </p:attrNameLst>
                                      </p:cBhvr>
                                      <p:tavLst>
                                        <p:tav tm="0">
                                          <p:val>
                                            <p:strVal val="ppt_y"/>
                                          </p:val>
                                        </p:tav>
                                        <p:tav tm="100000">
                                          <p:val>
                                            <p:strVal val="ppt_y"/>
                                          </p:val>
                                        </p:tav>
                                      </p:tavLst>
                                    </p:anim>
                                    <p:set>
                                      <p:cBhvr>
                                        <p:cTn id="84" dur="1" fill="hold">
                                          <p:stCondLst>
                                            <p:cond delay="499"/>
                                          </p:stCondLst>
                                        </p:cTn>
                                        <p:tgtEl>
                                          <p:spTgt spid="87"/>
                                        </p:tgtEl>
                                        <p:attrNameLst>
                                          <p:attrName>style.visibility</p:attrName>
                                        </p:attrNameLst>
                                      </p:cBhvr>
                                      <p:to>
                                        <p:strVal val="hidden"/>
                                      </p:to>
                                    </p:set>
                                  </p:childTnLst>
                                </p:cTn>
                              </p:par>
                              <p:par>
                                <p:cTn id="85" presetID="2" presetClass="entr" presetSubtype="2"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anim calcmode="lin" valueType="num">
                                      <p:cBhvr additive="base">
                                        <p:cTn id="87" dur="500" fill="hold"/>
                                        <p:tgtEl>
                                          <p:spTgt spid="94"/>
                                        </p:tgtEl>
                                        <p:attrNameLst>
                                          <p:attrName>ppt_x</p:attrName>
                                        </p:attrNameLst>
                                      </p:cBhvr>
                                      <p:tavLst>
                                        <p:tav tm="0">
                                          <p:val>
                                            <p:strVal val="1+#ppt_w/2"/>
                                          </p:val>
                                        </p:tav>
                                        <p:tav tm="100000">
                                          <p:val>
                                            <p:strVal val="#ppt_x"/>
                                          </p:val>
                                        </p:tav>
                                      </p:tavLst>
                                    </p:anim>
                                    <p:anim calcmode="lin" valueType="num">
                                      <p:cBhvr additive="base">
                                        <p:cTn id="88"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ppt_x"/>
                                          </p:val>
                                        </p:tav>
                                        <p:tav tm="100000">
                                          <p:val>
                                            <p:strVal val="#ppt_x"/>
                                          </p:val>
                                        </p:tav>
                                      </p:tavLst>
                                    </p:anim>
                                    <p:anim calcmode="lin" valueType="num">
                                      <p:cBhvr additive="base">
                                        <p:cTn id="9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ppt_x"/>
                                          </p:val>
                                        </p:tav>
                                        <p:tav tm="100000">
                                          <p:val>
                                            <p:strVal val="#ppt_x"/>
                                          </p:val>
                                        </p:tav>
                                      </p:tavLst>
                                    </p:anim>
                                    <p:anim calcmode="lin" valueType="num">
                                      <p:cBhvr additive="base">
                                        <p:cTn id="10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57200" y="241300"/>
            <a:ext cx="8220075" cy="1595438"/>
          </a:xfrm>
        </p:spPr>
        <p:txBody>
          <a:bodyPr/>
          <a:lstStyle/>
          <a:p>
            <a:pPr algn="ctr" eaLnBrk="1" hangingPunct="1"/>
            <a:r>
              <a:rPr lang="en-GB" altLang="en-US"/>
              <a:t>What Can I Do?</a:t>
            </a:r>
          </a:p>
        </p:txBody>
      </p:sp>
      <p:sp>
        <p:nvSpPr>
          <p:cNvPr id="10" name="Rectangle 9"/>
          <p:cNvSpPr/>
          <p:nvPr/>
        </p:nvSpPr>
        <p:spPr>
          <a:xfrm>
            <a:off x="4570413" y="1446213"/>
            <a:ext cx="1212850" cy="1339850"/>
          </a:xfrm>
          <a:prstGeom prst="rect">
            <a:avLst/>
          </a:prstGeom>
          <a:noFill/>
          <a:ln w="57150" cap="flat" cmpd="sng">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dirty="0">
                <a:solidFill>
                  <a:schemeClr val="tx1"/>
                </a:solidFill>
              </a:rPr>
              <a:t>Always use both sides of paper when writing, drawing, photocopying, etc.</a:t>
            </a:r>
          </a:p>
        </p:txBody>
      </p:sp>
      <p:sp>
        <p:nvSpPr>
          <p:cNvPr id="45" name="Rectangle 44"/>
          <p:cNvSpPr/>
          <p:nvPr/>
        </p:nvSpPr>
        <p:spPr>
          <a:xfrm>
            <a:off x="7173913" y="1446213"/>
            <a:ext cx="1212850" cy="1339850"/>
          </a:xfrm>
          <a:prstGeom prst="rect">
            <a:avLst/>
          </a:prstGeom>
          <a:noFill/>
          <a:ln w="57150" cap="flat" cmpd="sng">
            <a:solidFill>
              <a:srgbClr val="E3DB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dirty="0">
                <a:solidFill>
                  <a:schemeClr val="tx1"/>
                </a:solidFill>
              </a:rPr>
              <a:t>Buy paper products made from recycled paper.</a:t>
            </a:r>
          </a:p>
        </p:txBody>
      </p:sp>
      <p:sp>
        <p:nvSpPr>
          <p:cNvPr id="46" name="Rectangle 45"/>
          <p:cNvSpPr/>
          <p:nvPr/>
        </p:nvSpPr>
        <p:spPr>
          <a:xfrm>
            <a:off x="5872163" y="1446213"/>
            <a:ext cx="1212850" cy="1339850"/>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dirty="0"/>
              <a:t>Use e-books, or a library, rather than buying new books.</a:t>
            </a:r>
          </a:p>
        </p:txBody>
      </p:sp>
      <p:sp>
        <p:nvSpPr>
          <p:cNvPr id="47" name="Rectangle 46"/>
          <p:cNvSpPr/>
          <p:nvPr/>
        </p:nvSpPr>
        <p:spPr>
          <a:xfrm>
            <a:off x="4570413" y="2878138"/>
            <a:ext cx="1212850" cy="1341437"/>
          </a:xfrm>
          <a:prstGeom prst="rect">
            <a:avLst/>
          </a:prstGeom>
          <a:solidFill>
            <a:srgbClr val="F4432F"/>
          </a:solidFill>
          <a:ln>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a:t>Use pencils until they are stubs!</a:t>
            </a:r>
            <a:endParaRPr lang="en-GB" sz="1200" dirty="0"/>
          </a:p>
        </p:txBody>
      </p:sp>
      <p:sp>
        <p:nvSpPr>
          <p:cNvPr id="48" name="Rectangle 47"/>
          <p:cNvSpPr/>
          <p:nvPr/>
        </p:nvSpPr>
        <p:spPr>
          <a:xfrm>
            <a:off x="5872163" y="2878138"/>
            <a:ext cx="1212850" cy="1341437"/>
          </a:xfrm>
          <a:prstGeom prst="rect">
            <a:avLst/>
          </a:prstGeom>
          <a:noFill/>
          <a:ln w="57150" cap="flat" cmpd="sng">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a:solidFill>
                  <a:schemeClr val="tx1"/>
                </a:solidFill>
              </a:rPr>
              <a:t>Encourage your parents, relatives, and friends to buy furniture and wood that is FSC Certified. </a:t>
            </a:r>
            <a:endParaRPr lang="en-GB" sz="1200" dirty="0">
              <a:solidFill>
                <a:schemeClr val="tx1"/>
              </a:solidFill>
            </a:endParaRPr>
          </a:p>
        </p:txBody>
      </p:sp>
      <p:sp>
        <p:nvSpPr>
          <p:cNvPr id="49" name="Rectangle 48"/>
          <p:cNvSpPr/>
          <p:nvPr/>
        </p:nvSpPr>
        <p:spPr>
          <a:xfrm>
            <a:off x="7173913" y="2878138"/>
            <a:ext cx="1212850" cy="1341437"/>
          </a:xfrm>
          <a:prstGeom prst="rect">
            <a:avLst/>
          </a:prstGeom>
          <a:solidFill>
            <a:srgbClr val="E3DB3F"/>
          </a:solidFill>
          <a:ln>
            <a:solidFill>
              <a:srgbClr val="E3DB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100">
                <a:solidFill>
                  <a:schemeClr val="tx1"/>
                </a:solidFill>
              </a:rPr>
              <a:t>Instead of eating meat, think of eating other sources of protein such as fish, soy, beans, whole-wheat, and nuts. </a:t>
            </a:r>
            <a:endParaRPr lang="en-GB" sz="1100" dirty="0">
              <a:solidFill>
                <a:schemeClr val="tx1"/>
              </a:solidFill>
            </a:endParaRPr>
          </a:p>
        </p:txBody>
      </p:sp>
      <p:sp>
        <p:nvSpPr>
          <p:cNvPr id="50" name="Rectangle 49"/>
          <p:cNvSpPr/>
          <p:nvPr/>
        </p:nvSpPr>
        <p:spPr>
          <a:xfrm>
            <a:off x="4570413" y="4327525"/>
            <a:ext cx="1212850" cy="1341438"/>
          </a:xfrm>
          <a:prstGeom prst="rect">
            <a:avLst/>
          </a:prstGeom>
          <a:noFill/>
          <a:ln w="57150" cap="flat" cmpd="sng">
            <a:solidFill>
              <a:srgbClr val="F4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a:solidFill>
                  <a:schemeClr val="tx1"/>
                </a:solidFill>
              </a:rPr>
              <a:t>Buy Fairtrade fruits, vegetables, chocolate and coffee.</a:t>
            </a:r>
            <a:endParaRPr lang="en-GB" sz="1200" dirty="0">
              <a:solidFill>
                <a:schemeClr val="tx1"/>
              </a:solidFill>
            </a:endParaRPr>
          </a:p>
        </p:txBody>
      </p:sp>
      <p:sp>
        <p:nvSpPr>
          <p:cNvPr id="51" name="Rectangle 50"/>
          <p:cNvSpPr/>
          <p:nvPr/>
        </p:nvSpPr>
        <p:spPr>
          <a:xfrm>
            <a:off x="5872163" y="4327525"/>
            <a:ext cx="1212850" cy="1341438"/>
          </a:xfrm>
          <a:prstGeom prst="rect">
            <a:avLst/>
          </a:prstGeom>
          <a:solidFill>
            <a:srgbClr val="049BB4"/>
          </a:solidFill>
          <a:ln>
            <a:solidFill>
              <a:srgbClr val="049B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a:t>Turn off lights and other electrical items when not in use to save electricity.</a:t>
            </a:r>
            <a:endParaRPr lang="en-GB" sz="1200" dirty="0"/>
          </a:p>
        </p:txBody>
      </p:sp>
      <p:sp>
        <p:nvSpPr>
          <p:cNvPr id="52" name="Rectangle 51"/>
          <p:cNvSpPr/>
          <p:nvPr/>
        </p:nvSpPr>
        <p:spPr>
          <a:xfrm>
            <a:off x="7173913" y="4327525"/>
            <a:ext cx="1212850" cy="1341438"/>
          </a:xfrm>
          <a:prstGeom prst="rect">
            <a:avLst/>
          </a:prstGeom>
          <a:noFill/>
          <a:ln w="57150" cap="flat" cmpd="sng">
            <a:solidFill>
              <a:srgbClr val="E3DB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a:solidFill>
                  <a:schemeClr val="tx1"/>
                </a:solidFill>
              </a:rPr>
              <a:t>Turn off the tap when brushing your teeth to save water.  </a:t>
            </a:r>
            <a:endParaRPr lang="en-GB" sz="1200" dirty="0">
              <a:solidFill>
                <a:schemeClr val="tx1"/>
              </a:solidFill>
            </a:endParaRPr>
          </a:p>
        </p:txBody>
      </p:sp>
      <p:sp>
        <p:nvSpPr>
          <p:cNvPr id="14" name="Rectangle 13"/>
          <p:cNvSpPr/>
          <p:nvPr/>
        </p:nvSpPr>
        <p:spPr>
          <a:xfrm>
            <a:off x="755650" y="1446213"/>
            <a:ext cx="3719513" cy="4222750"/>
          </a:xfrm>
          <a:prstGeom prst="rect">
            <a:avLst/>
          </a:prstGeom>
          <a:solidFill>
            <a:srgbClr val="ABE160"/>
          </a:solidFill>
          <a:ln>
            <a:solidFill>
              <a:srgbClr val="ABE16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GB" dirty="0">
                <a:solidFill>
                  <a:schemeClr val="tx1"/>
                </a:solidFill>
              </a:rPr>
              <a:t>Which action could you adopt as your promise to protect the rainforests? Write down your promise.</a:t>
            </a:r>
          </a:p>
        </p:txBody>
      </p:sp>
      <p:pic>
        <p:nvPicPr>
          <p:cNvPr id="17" name="Picture 16"/>
          <p:cNvPicPr>
            <a:picLocks noChangeAspect="1"/>
          </p:cNvPicPr>
          <p:nvPr/>
        </p:nvPicPr>
        <p:blipFill>
          <a:blip r:embed="rId2"/>
          <a:stretch>
            <a:fillRect/>
          </a:stretch>
        </p:blipFill>
        <p:spPr>
          <a:xfrm rot="21042885">
            <a:off x="900113" y="2806700"/>
            <a:ext cx="3498850" cy="2249488"/>
          </a:xfrm>
          <a:prstGeom prst="rect">
            <a:avLst/>
          </a:prstGeom>
          <a:effectLst>
            <a:outerShdw blurRad="50800" dist="38100" dir="5400000" algn="t" rotWithShape="0">
              <a:prstClr val="black">
                <a:alpha val="40000"/>
              </a:prstClr>
            </a:outerShdw>
          </a:effectLst>
        </p:spPr>
      </p:pic>
      <p:pic>
        <p:nvPicPr>
          <p:cNvPr id="15374" name="Individual Work"/>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615950"/>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inforest" id="{586A162C-E001-4FFD-AB71-38A8C0454A3C}" vid="{D066948A-3445-46E6-9A24-F8F3FEA671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Protecting the Rainforest</Template>
  <TotalTime>6</TotalTime>
  <Words>787</Words>
  <Application>Microsoft Office PowerPoint</Application>
  <PresentationFormat>On-screen Show (4:3)</PresentationFormat>
  <Paragraphs>95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Times New Roman</vt:lpstr>
      <vt:lpstr>BPreplay</vt:lpstr>
      <vt:lpstr>HVD Bodedo</vt:lpstr>
      <vt:lpstr>Sassoon Infant Rg</vt:lpstr>
      <vt:lpstr>Arial</vt:lpstr>
      <vt:lpstr>Sassoon Infant Md</vt:lpstr>
      <vt:lpstr>Office Theme</vt:lpstr>
      <vt:lpstr>Geography</vt:lpstr>
      <vt:lpstr>PowerPoint Presentation</vt:lpstr>
      <vt:lpstr>PowerPoint Presentation</vt:lpstr>
      <vt:lpstr>Why Does the Rainforest Need Protecting?</vt:lpstr>
      <vt:lpstr>Why Does the Rainforest Need Protecting?</vt:lpstr>
      <vt:lpstr>Positive or Negative Impact?</vt:lpstr>
      <vt:lpstr>What Did You Decide?</vt:lpstr>
      <vt:lpstr>What Can Be Done?</vt:lpstr>
      <vt:lpstr>What Can I Do?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Aamina Rammah</cp:lastModifiedBy>
  <cp:revision>4</cp:revision>
  <dcterms:created xsi:type="dcterms:W3CDTF">2016-11-18T16:11:39Z</dcterms:created>
  <dcterms:modified xsi:type="dcterms:W3CDTF">2020-03-23T08:05:49Z</dcterms:modified>
</cp:coreProperties>
</file>